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71" r:id="rId5"/>
    <p:sldId id="272" r:id="rId6"/>
    <p:sldId id="273" r:id="rId7"/>
    <p:sldId id="274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x="18288000" cy="10287000"/>
  <p:notesSz cx="6858000" cy="9144000"/>
  <p:embeddedFontLst>
    <p:embeddedFont>
      <p:font typeface="Aleo Bold" panose="020B0604020202020204" charset="0"/>
      <p:regular r:id="rId22"/>
    </p:embeddedFont>
    <p:embeddedFont>
      <p:font typeface="Nunito Bold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Nunito" panose="020B0604020202020204" charset="0"/>
      <p:regular r:id="rId28"/>
    </p:embeddedFont>
    <p:embeddedFont>
      <p:font typeface="Kalam Bold" panose="020B0604020202020204" charset="0"/>
      <p:regular r:id="rId29"/>
    </p:embeddedFont>
    <p:embeddedFont>
      <p:font typeface="Nunito 1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54.jpeg"/><Relationship Id="rId18" Type="http://schemas.openxmlformats.org/officeDocument/2006/relationships/image" Target="../media/image58.png"/><Relationship Id="rId3" Type="http://schemas.openxmlformats.org/officeDocument/2006/relationships/image" Target="../media/image13.jpeg"/><Relationship Id="rId21" Type="http://schemas.openxmlformats.org/officeDocument/2006/relationships/image" Target="../media/image60.png"/><Relationship Id="rId7" Type="http://schemas.openxmlformats.org/officeDocument/2006/relationships/image" Target="../media/image24.png"/><Relationship Id="rId12" Type="http://schemas.openxmlformats.org/officeDocument/2006/relationships/image" Target="../media/image66.svg"/><Relationship Id="rId17" Type="http://schemas.openxmlformats.org/officeDocument/2006/relationships/image" Target="../media/image71.svg"/><Relationship Id="rId2" Type="http://schemas.openxmlformats.org/officeDocument/2006/relationships/image" Target="../media/image20.jpeg"/><Relationship Id="rId16" Type="http://schemas.openxmlformats.org/officeDocument/2006/relationships/image" Target="../media/image57.png"/><Relationship Id="rId20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53.png"/><Relationship Id="rId24" Type="http://schemas.openxmlformats.org/officeDocument/2006/relationships/image" Target="../media/image62.png"/><Relationship Id="rId5" Type="http://schemas.openxmlformats.org/officeDocument/2006/relationships/image" Target="../media/image22.png"/><Relationship Id="rId15" Type="http://schemas.openxmlformats.org/officeDocument/2006/relationships/image" Target="../media/image56.png"/><Relationship Id="rId23" Type="http://schemas.openxmlformats.org/officeDocument/2006/relationships/image" Target="../media/image61.png"/><Relationship Id="rId10" Type="http://schemas.openxmlformats.org/officeDocument/2006/relationships/image" Target="../media/image64.svg"/><Relationship Id="rId19" Type="http://schemas.openxmlformats.org/officeDocument/2006/relationships/image" Target="../media/image73.svg"/><Relationship Id="rId4" Type="http://schemas.openxmlformats.org/officeDocument/2006/relationships/image" Target="../media/image21.png"/><Relationship Id="rId9" Type="http://schemas.openxmlformats.org/officeDocument/2006/relationships/image" Target="../media/image52.png"/><Relationship Id="rId14" Type="http://schemas.openxmlformats.org/officeDocument/2006/relationships/image" Target="../media/image55.png"/><Relationship Id="rId22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5.png"/><Relationship Id="rId3" Type="http://schemas.openxmlformats.org/officeDocument/2006/relationships/image" Target="../media/image13.jpeg"/><Relationship Id="rId7" Type="http://schemas.openxmlformats.org/officeDocument/2006/relationships/image" Target="../media/image24.png"/><Relationship Id="rId12" Type="http://schemas.openxmlformats.org/officeDocument/2006/relationships/image" Target="../media/image28.sv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0.svg"/><Relationship Id="rId4" Type="http://schemas.openxmlformats.org/officeDocument/2006/relationships/image" Target="../media/image21.png"/><Relationship Id="rId9" Type="http://schemas.openxmlformats.org/officeDocument/2006/relationships/image" Target="../media/image27.png"/><Relationship Id="rId1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5.png"/><Relationship Id="rId18" Type="http://schemas.openxmlformats.org/officeDocument/2006/relationships/image" Target="../media/image41.png"/><Relationship Id="rId26" Type="http://schemas.openxmlformats.org/officeDocument/2006/relationships/image" Target="../media/image48.png"/><Relationship Id="rId3" Type="http://schemas.openxmlformats.org/officeDocument/2006/relationships/image" Target="../media/image13.jpeg"/><Relationship Id="rId21" Type="http://schemas.openxmlformats.org/officeDocument/2006/relationships/image" Target="../media/image44.png"/><Relationship Id="rId7" Type="http://schemas.openxmlformats.org/officeDocument/2006/relationships/image" Target="../media/image24.png"/><Relationship Id="rId12" Type="http://schemas.openxmlformats.org/officeDocument/2006/relationships/image" Target="../media/image28.svg"/><Relationship Id="rId17" Type="http://schemas.openxmlformats.org/officeDocument/2006/relationships/image" Target="../media/image48.svg"/><Relationship Id="rId25" Type="http://schemas.openxmlformats.org/officeDocument/2006/relationships/image" Target="../media/image47.png"/><Relationship Id="rId2" Type="http://schemas.openxmlformats.org/officeDocument/2006/relationships/image" Target="../media/image63.jpe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24" Type="http://schemas.openxmlformats.org/officeDocument/2006/relationships/image" Target="../media/image46.png"/><Relationship Id="rId32" Type="http://schemas.openxmlformats.org/officeDocument/2006/relationships/image" Target="../media/image40.png"/><Relationship Id="rId5" Type="http://schemas.openxmlformats.org/officeDocument/2006/relationships/image" Target="../media/image22.png"/><Relationship Id="rId15" Type="http://schemas.openxmlformats.org/officeDocument/2006/relationships/image" Target="../media/image38.png"/><Relationship Id="rId23" Type="http://schemas.openxmlformats.org/officeDocument/2006/relationships/image" Target="../media/image55.svg"/><Relationship Id="rId28" Type="http://schemas.openxmlformats.org/officeDocument/2006/relationships/image" Target="../media/image49.png"/><Relationship Id="rId10" Type="http://schemas.openxmlformats.org/officeDocument/2006/relationships/image" Target="../media/image30.svg"/><Relationship Id="rId19" Type="http://schemas.openxmlformats.org/officeDocument/2006/relationships/image" Target="../media/image42.png"/><Relationship Id="rId31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Relationship Id="rId14" Type="http://schemas.openxmlformats.org/officeDocument/2006/relationships/image" Target="../media/image26.svg"/><Relationship Id="rId22" Type="http://schemas.openxmlformats.org/officeDocument/2006/relationships/image" Target="../media/image45.png"/><Relationship Id="rId27" Type="http://schemas.openxmlformats.org/officeDocument/2006/relationships/image" Target="../media/image59.svg"/><Relationship Id="rId30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5.png"/><Relationship Id="rId18" Type="http://schemas.openxmlformats.org/officeDocument/2006/relationships/image" Target="../media/image41.png"/><Relationship Id="rId26" Type="http://schemas.openxmlformats.org/officeDocument/2006/relationships/image" Target="../media/image40.png"/><Relationship Id="rId3" Type="http://schemas.openxmlformats.org/officeDocument/2006/relationships/image" Target="../media/image13.jpeg"/><Relationship Id="rId21" Type="http://schemas.openxmlformats.org/officeDocument/2006/relationships/image" Target="../media/image55.svg"/><Relationship Id="rId34" Type="http://schemas.openxmlformats.org/officeDocument/2006/relationships/image" Target="../media/image27.png"/><Relationship Id="rId7" Type="http://schemas.openxmlformats.org/officeDocument/2006/relationships/image" Target="../media/image24.png"/><Relationship Id="rId12" Type="http://schemas.openxmlformats.org/officeDocument/2006/relationships/image" Target="../media/image82.svg"/><Relationship Id="rId17" Type="http://schemas.openxmlformats.org/officeDocument/2006/relationships/image" Target="../media/image48.svg"/><Relationship Id="rId25" Type="http://schemas.openxmlformats.org/officeDocument/2006/relationships/image" Target="../media/image50.png"/><Relationship Id="rId33" Type="http://schemas.openxmlformats.org/officeDocument/2006/relationships/image" Target="../media/image51.png"/><Relationship Id="rId2" Type="http://schemas.openxmlformats.org/officeDocument/2006/relationships/image" Target="../media/image63.jpeg"/><Relationship Id="rId16" Type="http://schemas.openxmlformats.org/officeDocument/2006/relationships/image" Target="../media/image39.png"/><Relationship Id="rId20" Type="http://schemas.openxmlformats.org/officeDocument/2006/relationships/image" Target="../media/image45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5.png"/><Relationship Id="rId24" Type="http://schemas.openxmlformats.org/officeDocument/2006/relationships/image" Target="../media/image59.svg"/><Relationship Id="rId32" Type="http://schemas.openxmlformats.org/officeDocument/2006/relationships/image" Target="../media/image49.png"/><Relationship Id="rId5" Type="http://schemas.openxmlformats.org/officeDocument/2006/relationships/image" Target="../media/image22.png"/><Relationship Id="rId15" Type="http://schemas.openxmlformats.org/officeDocument/2006/relationships/image" Target="../media/image38.png"/><Relationship Id="rId23" Type="http://schemas.openxmlformats.org/officeDocument/2006/relationships/image" Target="../media/image48.png"/><Relationship Id="rId28" Type="http://schemas.openxmlformats.org/officeDocument/2006/relationships/image" Target="../media/image28.svg"/><Relationship Id="rId36" Type="http://schemas.openxmlformats.org/officeDocument/2006/relationships/image" Target="../media/image36.png"/><Relationship Id="rId10" Type="http://schemas.openxmlformats.org/officeDocument/2006/relationships/image" Target="../media/image80.svg"/><Relationship Id="rId19" Type="http://schemas.openxmlformats.org/officeDocument/2006/relationships/image" Target="../media/image42.png"/><Relationship Id="rId31" Type="http://schemas.openxmlformats.org/officeDocument/2006/relationships/image" Target="../media/image47.png"/><Relationship Id="rId4" Type="http://schemas.openxmlformats.org/officeDocument/2006/relationships/image" Target="../media/image21.png"/><Relationship Id="rId9" Type="http://schemas.openxmlformats.org/officeDocument/2006/relationships/image" Target="../media/image64.png"/><Relationship Id="rId14" Type="http://schemas.openxmlformats.org/officeDocument/2006/relationships/image" Target="../media/image26.svg"/><Relationship Id="rId22" Type="http://schemas.openxmlformats.org/officeDocument/2006/relationships/image" Target="../media/image46.png"/><Relationship Id="rId27" Type="http://schemas.openxmlformats.org/officeDocument/2006/relationships/image" Target="../media/image26.png"/><Relationship Id="rId30" Type="http://schemas.openxmlformats.org/officeDocument/2006/relationships/image" Target="../media/image44.png"/><Relationship Id="rId35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2.png"/><Relationship Id="rId18" Type="http://schemas.openxmlformats.org/officeDocument/2006/relationships/image" Target="../media/image74.png"/><Relationship Id="rId3" Type="http://schemas.openxmlformats.org/officeDocument/2006/relationships/image" Target="../media/image2.jpeg"/><Relationship Id="rId21" Type="http://schemas.openxmlformats.org/officeDocument/2006/relationships/image" Target="../media/image98.svg"/><Relationship Id="rId7" Type="http://schemas.openxmlformats.org/officeDocument/2006/relationships/image" Target="../media/image69.png"/><Relationship Id="rId12" Type="http://schemas.openxmlformats.org/officeDocument/2006/relationships/image" Target="../media/image90.svg"/><Relationship Id="rId17" Type="http://schemas.openxmlformats.org/officeDocument/2006/relationships/image" Target="../media/image94.svg"/><Relationship Id="rId2" Type="http://schemas.openxmlformats.org/officeDocument/2006/relationships/image" Target="../media/image1.jpeg"/><Relationship Id="rId16" Type="http://schemas.openxmlformats.org/officeDocument/2006/relationships/image" Target="../media/image73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5" Type="http://schemas.openxmlformats.org/officeDocument/2006/relationships/image" Target="../media/image30.png"/><Relationship Id="rId10" Type="http://schemas.openxmlformats.org/officeDocument/2006/relationships/image" Target="../media/image8.jpeg"/><Relationship Id="rId19" Type="http://schemas.openxmlformats.org/officeDocument/2006/relationships/image" Target="../media/image96.svg"/><Relationship Id="rId4" Type="http://schemas.openxmlformats.org/officeDocument/2006/relationships/image" Target="../media/image66.png"/><Relationship Id="rId9" Type="http://schemas.openxmlformats.org/officeDocument/2006/relationships/image" Target="../media/image88.svg"/><Relationship Id="rId14" Type="http://schemas.openxmlformats.org/officeDocument/2006/relationships/image" Target="../media/image9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00.svg"/><Relationship Id="rId4" Type="http://schemas.openxmlformats.org/officeDocument/2006/relationships/image" Target="../media/image2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06.svg"/><Relationship Id="rId18" Type="http://schemas.openxmlformats.org/officeDocument/2006/relationships/image" Target="../media/image82.png"/><Relationship Id="rId26" Type="http://schemas.openxmlformats.org/officeDocument/2006/relationships/image" Target="../media/image85.png"/><Relationship Id="rId3" Type="http://schemas.openxmlformats.org/officeDocument/2006/relationships/image" Target="../media/image2.jpeg"/><Relationship Id="rId21" Type="http://schemas.openxmlformats.org/officeDocument/2006/relationships/image" Target="../media/image114.svg"/><Relationship Id="rId34" Type="http://schemas.openxmlformats.org/officeDocument/2006/relationships/image" Target="../media/image8.jpeg"/><Relationship Id="rId7" Type="http://schemas.openxmlformats.org/officeDocument/2006/relationships/image" Target="../media/image69.png"/><Relationship Id="rId12" Type="http://schemas.openxmlformats.org/officeDocument/2006/relationships/image" Target="../media/image79.png"/><Relationship Id="rId17" Type="http://schemas.openxmlformats.org/officeDocument/2006/relationships/image" Target="../media/image110.svg"/><Relationship Id="rId25" Type="http://schemas.openxmlformats.org/officeDocument/2006/relationships/image" Target="../media/image116.svg"/><Relationship Id="rId33" Type="http://schemas.openxmlformats.org/officeDocument/2006/relationships/image" Target="../media/image124.svg"/><Relationship Id="rId2" Type="http://schemas.openxmlformats.org/officeDocument/2006/relationships/image" Target="../media/image1.jpeg"/><Relationship Id="rId16" Type="http://schemas.openxmlformats.org/officeDocument/2006/relationships/image" Target="../media/image81.png"/><Relationship Id="rId20" Type="http://schemas.openxmlformats.org/officeDocument/2006/relationships/image" Target="../media/image83.png"/><Relationship Id="rId29" Type="http://schemas.openxmlformats.org/officeDocument/2006/relationships/image" Target="../media/image1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04.svg"/><Relationship Id="rId24" Type="http://schemas.openxmlformats.org/officeDocument/2006/relationships/image" Target="../media/image84.png"/><Relationship Id="rId32" Type="http://schemas.openxmlformats.org/officeDocument/2006/relationships/image" Target="../media/image88.png"/><Relationship Id="rId5" Type="http://schemas.openxmlformats.org/officeDocument/2006/relationships/image" Target="../media/image67.png"/><Relationship Id="rId15" Type="http://schemas.openxmlformats.org/officeDocument/2006/relationships/image" Target="../media/image108.svg"/><Relationship Id="rId23" Type="http://schemas.openxmlformats.org/officeDocument/2006/relationships/image" Target="../media/image88.svg"/><Relationship Id="rId28" Type="http://schemas.openxmlformats.org/officeDocument/2006/relationships/image" Target="../media/image86.png"/><Relationship Id="rId10" Type="http://schemas.openxmlformats.org/officeDocument/2006/relationships/image" Target="../media/image78.png"/><Relationship Id="rId19" Type="http://schemas.openxmlformats.org/officeDocument/2006/relationships/image" Target="../media/image112.svg"/><Relationship Id="rId31" Type="http://schemas.openxmlformats.org/officeDocument/2006/relationships/image" Target="../media/image122.svg"/><Relationship Id="rId4" Type="http://schemas.openxmlformats.org/officeDocument/2006/relationships/image" Target="../media/image66.png"/><Relationship Id="rId9" Type="http://schemas.openxmlformats.org/officeDocument/2006/relationships/image" Target="../media/image102.svg"/><Relationship Id="rId14" Type="http://schemas.openxmlformats.org/officeDocument/2006/relationships/image" Target="../media/image80.png"/><Relationship Id="rId22" Type="http://schemas.openxmlformats.org/officeDocument/2006/relationships/image" Target="../media/image70.png"/><Relationship Id="rId27" Type="http://schemas.openxmlformats.org/officeDocument/2006/relationships/image" Target="../media/image118.svg"/><Relationship Id="rId30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0.png"/><Relationship Id="rId5" Type="http://schemas.openxmlformats.org/officeDocument/2006/relationships/image" Target="../media/image4.png"/><Relationship Id="rId10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Abo8EngGKY?si=JHyDG-YMuvizb1Rv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4" Type="http://schemas.openxmlformats.org/officeDocument/2006/relationships/image" Target="../media/image3.png"/><Relationship Id="rId1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www.youtube.com/watch?v=LKvxEls4wRs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8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zgde21DvsA?si=XFOvsPx5ASrgWU8-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1.png"/><Relationship Id="rId4" Type="http://schemas.openxmlformats.org/officeDocument/2006/relationships/hyperlink" Target="https://www.youtube.com/watch?v=LKvxEls4wRs" TargetMode="Externa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3.jpeg"/><Relationship Id="rId7" Type="http://schemas.openxmlformats.org/officeDocument/2006/relationships/image" Target="../media/image24.png"/><Relationship Id="rId12" Type="http://schemas.openxmlformats.org/officeDocument/2006/relationships/image" Target="../media/image28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6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9.png"/><Relationship Id="rId18" Type="http://schemas.openxmlformats.org/officeDocument/2006/relationships/image" Target="../media/image31.png"/><Relationship Id="rId3" Type="http://schemas.openxmlformats.org/officeDocument/2006/relationships/image" Target="../media/image13.jpeg"/><Relationship Id="rId21" Type="http://schemas.openxmlformats.org/officeDocument/2006/relationships/image" Target="../media/image34.png"/><Relationship Id="rId7" Type="http://schemas.openxmlformats.org/officeDocument/2006/relationships/image" Target="../media/image24.png"/><Relationship Id="rId12" Type="http://schemas.openxmlformats.org/officeDocument/2006/relationships/image" Target="../media/image32.svg"/><Relationship Id="rId17" Type="http://schemas.openxmlformats.org/officeDocument/2006/relationships/image" Target="../media/image30.png"/><Relationship Id="rId2" Type="http://schemas.openxmlformats.org/officeDocument/2006/relationships/image" Target="../media/image20.jpeg"/><Relationship Id="rId16" Type="http://schemas.openxmlformats.org/officeDocument/2006/relationships/image" Target="../media/image26.sv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25.png"/><Relationship Id="rId10" Type="http://schemas.openxmlformats.org/officeDocument/2006/relationships/image" Target="../media/image30.svg"/><Relationship Id="rId19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Relationship Id="rId14" Type="http://schemas.openxmlformats.org/officeDocument/2006/relationships/image" Target="../media/image34.svg"/><Relationship Id="rId22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3.jpe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42.svg"/><Relationship Id="rId4" Type="http://schemas.openxmlformats.org/officeDocument/2006/relationships/image" Target="../media/image21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36.png"/><Relationship Id="rId18" Type="http://schemas.openxmlformats.org/officeDocument/2006/relationships/image" Target="../media/image31.png"/><Relationship Id="rId26" Type="http://schemas.openxmlformats.org/officeDocument/2006/relationships/image" Target="../media/image40.png"/><Relationship Id="rId39" Type="http://schemas.openxmlformats.org/officeDocument/2006/relationships/image" Target="../media/image51.png"/><Relationship Id="rId3" Type="http://schemas.openxmlformats.org/officeDocument/2006/relationships/image" Target="../media/image13.jpeg"/><Relationship Id="rId21" Type="http://schemas.openxmlformats.org/officeDocument/2006/relationships/image" Target="../media/image37.png"/><Relationship Id="rId34" Type="http://schemas.openxmlformats.org/officeDocument/2006/relationships/image" Target="../media/image47.png"/><Relationship Id="rId7" Type="http://schemas.openxmlformats.org/officeDocument/2006/relationships/image" Target="../media/image24.png"/><Relationship Id="rId12" Type="http://schemas.openxmlformats.org/officeDocument/2006/relationships/image" Target="../media/image28.svg"/><Relationship Id="rId17" Type="http://schemas.openxmlformats.org/officeDocument/2006/relationships/image" Target="../media/image26.svg"/><Relationship Id="rId25" Type="http://schemas.openxmlformats.org/officeDocument/2006/relationships/image" Target="../media/image48.svg"/><Relationship Id="rId33" Type="http://schemas.openxmlformats.org/officeDocument/2006/relationships/image" Target="../media/image46.png"/><Relationship Id="rId38" Type="http://schemas.openxmlformats.org/officeDocument/2006/relationships/image" Target="../media/image50.png"/><Relationship Id="rId2" Type="http://schemas.openxmlformats.org/officeDocument/2006/relationships/image" Target="../media/image20.jpeg"/><Relationship Id="rId16" Type="http://schemas.openxmlformats.org/officeDocument/2006/relationships/image" Target="../media/image25.png"/><Relationship Id="rId20" Type="http://schemas.openxmlformats.org/officeDocument/2006/relationships/image" Target="../media/image33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55.svg"/><Relationship Id="rId37" Type="http://schemas.openxmlformats.org/officeDocument/2006/relationships/image" Target="../media/image49.png"/><Relationship Id="rId5" Type="http://schemas.openxmlformats.org/officeDocument/2006/relationships/image" Target="../media/image22.png"/><Relationship Id="rId15" Type="http://schemas.openxmlformats.org/officeDocument/2006/relationships/image" Target="../media/image34.svg"/><Relationship Id="rId23" Type="http://schemas.openxmlformats.org/officeDocument/2006/relationships/image" Target="../media/image38.png"/><Relationship Id="rId28" Type="http://schemas.openxmlformats.org/officeDocument/2006/relationships/image" Target="../media/image42.png"/><Relationship Id="rId36" Type="http://schemas.openxmlformats.org/officeDocument/2006/relationships/image" Target="../media/image59.svg"/><Relationship Id="rId10" Type="http://schemas.openxmlformats.org/officeDocument/2006/relationships/image" Target="../media/image30.svg"/><Relationship Id="rId19" Type="http://schemas.openxmlformats.org/officeDocument/2006/relationships/image" Target="../media/image32.png"/><Relationship Id="rId31" Type="http://schemas.openxmlformats.org/officeDocument/2006/relationships/image" Target="../media/image45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Relationship Id="rId14" Type="http://schemas.openxmlformats.org/officeDocument/2006/relationships/image" Target="../media/image29.png"/><Relationship Id="rId22" Type="http://schemas.openxmlformats.org/officeDocument/2006/relationships/image" Target="../media/image45.sv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3.jpe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 l="-48888" r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608019" y="8545832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0"/>
                </a:lnTo>
                <a:lnTo>
                  <a:pt x="4679981" y="1802400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4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50632" y="7905556"/>
            <a:ext cx="4390123" cy="2452201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4"/>
                </a:lnTo>
                <a:lnTo>
                  <a:pt x="0" y="2696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79" t="-82462" r="4" b="-9948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0" y="8108314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3"/>
                </a:lnTo>
                <a:lnTo>
                  <a:pt x="0" y="22494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218115"/>
            <a:ext cx="5669117" cy="3139644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7"/>
                </a:lnTo>
                <a:lnTo>
                  <a:pt x="5669117" y="3383607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7"/>
            <a:stretch>
              <a:fillRect l="-11260" t="-89614" b="-1128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3552156" y="510011"/>
            <a:ext cx="3707144" cy="1662036"/>
          </a:xfrm>
          <a:custGeom>
            <a:avLst/>
            <a:gdLst/>
            <a:ahLst/>
            <a:cxnLst/>
            <a:rect l="l" t="t" r="r" b="b"/>
            <a:pathLst>
              <a:path w="3707144" h="1662036">
                <a:moveTo>
                  <a:pt x="0" y="0"/>
                </a:moveTo>
                <a:lnTo>
                  <a:pt x="3707144" y="0"/>
                </a:lnTo>
                <a:lnTo>
                  <a:pt x="3707144" y="1662036"/>
                </a:lnTo>
                <a:lnTo>
                  <a:pt x="0" y="16620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273627" y="510011"/>
            <a:ext cx="1609253" cy="1662036"/>
            <a:chOff x="0" y="0"/>
            <a:chExt cx="6350000" cy="6558280"/>
          </a:xfrm>
        </p:grpSpPr>
        <p:sp>
          <p:nvSpPr>
            <p:cNvPr id="10" name="Freeform 10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9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150862" y="3471928"/>
            <a:ext cx="7748707" cy="1231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  <a:spcBef>
                <a:spcPct val="0"/>
              </a:spcBef>
            </a:pPr>
            <a:r>
              <a:rPr lang="en-US" sz="7999">
                <a:solidFill>
                  <a:srgbClr val="000000"/>
                </a:solidFill>
                <a:latin typeface="Aleo Bold"/>
              </a:rPr>
              <a:t>Cuthbert's Moor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39238" y="4713560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6" name="Freeform 16"/>
          <p:cNvSpPr/>
          <p:nvPr/>
        </p:nvSpPr>
        <p:spPr>
          <a:xfrm rot="21266143">
            <a:off x="2060951" y="9136839"/>
            <a:ext cx="286746" cy="286746"/>
          </a:xfrm>
          <a:custGeom>
            <a:avLst/>
            <a:gdLst/>
            <a:ahLst/>
            <a:cxnLst/>
            <a:rect l="l" t="t" r="r" b="b"/>
            <a:pathLst>
              <a:path w="286746" h="286746">
                <a:moveTo>
                  <a:pt x="0" y="0"/>
                </a:moveTo>
                <a:lnTo>
                  <a:pt x="286746" y="0"/>
                </a:lnTo>
                <a:lnTo>
                  <a:pt x="286746" y="286746"/>
                </a:lnTo>
                <a:lnTo>
                  <a:pt x="0" y="2867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 rot="21277009">
            <a:off x="2341841" y="8868978"/>
            <a:ext cx="4596899" cy="33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9D9D9D"/>
                </a:solidFill>
                <a:latin typeface="Nunito 1 Bold"/>
              </a:rPr>
              <a:t>2023 Bright Woods Forest School CIC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866525" y="5038725"/>
            <a:ext cx="6317380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4A2308"/>
                </a:solidFill>
                <a:latin typeface="Nunito 1 Bold"/>
              </a:rPr>
              <a:t>An area of upland peatland in the Durham Dales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19" y="1943100"/>
            <a:ext cx="7922935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2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531946"/>
            <a:ext cx="18288000" cy="10008543"/>
            <a:chOff x="0" y="0"/>
            <a:chExt cx="24384000" cy="13344724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10603539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0"/>
                  </a:lnTo>
                  <a:lnTo>
                    <a:pt x="6239974" y="2403200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467510" y="9749839"/>
              <a:ext cx="5853497" cy="3594885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5" t="-750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0020181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6286236" y="8833248"/>
              <a:ext cx="7558822" cy="4511476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3152" b="-326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185650" y="552559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22824941" y="11519134"/>
              <a:ext cx="1185156" cy="1224029"/>
              <a:chOff x="0" y="0"/>
              <a:chExt cx="6350000" cy="65582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1787456" y="2190009"/>
              <a:ext cx="21012288" cy="8387479"/>
              <a:chOff x="0" y="0"/>
              <a:chExt cx="4150575" cy="16567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150575" cy="1656786"/>
              </a:xfrm>
              <a:custGeom>
                <a:avLst/>
                <a:gdLst/>
                <a:ahLst/>
                <a:cxnLst/>
                <a:rect l="l" t="t" r="r" b="b"/>
                <a:pathLst>
                  <a:path w="4150575" h="1656786">
                    <a:moveTo>
                      <a:pt x="37336" y="0"/>
                    </a:moveTo>
                    <a:lnTo>
                      <a:pt x="4113239" y="0"/>
                    </a:lnTo>
                    <a:cubicBezTo>
                      <a:pt x="4123141" y="0"/>
                      <a:pt x="4132638" y="3934"/>
                      <a:pt x="4139640" y="10935"/>
                    </a:cubicBezTo>
                    <a:cubicBezTo>
                      <a:pt x="4146642" y="17937"/>
                      <a:pt x="4150575" y="27434"/>
                      <a:pt x="4150575" y="37336"/>
                    </a:cubicBezTo>
                    <a:lnTo>
                      <a:pt x="4150575" y="1619450"/>
                    </a:lnTo>
                    <a:cubicBezTo>
                      <a:pt x="4150575" y="1629352"/>
                      <a:pt x="4146642" y="1638849"/>
                      <a:pt x="4139640" y="1645851"/>
                    </a:cubicBezTo>
                    <a:cubicBezTo>
                      <a:pt x="4132638" y="1652852"/>
                      <a:pt x="4123141" y="1656786"/>
                      <a:pt x="4113239" y="1656786"/>
                    </a:cubicBezTo>
                    <a:lnTo>
                      <a:pt x="37336" y="1656786"/>
                    </a:lnTo>
                    <a:cubicBezTo>
                      <a:pt x="16716" y="1656786"/>
                      <a:pt x="0" y="1640070"/>
                      <a:pt x="0" y="1619450"/>
                    </a:cubicBezTo>
                    <a:lnTo>
                      <a:pt x="0" y="37336"/>
                    </a:lnTo>
                    <a:cubicBezTo>
                      <a:pt x="0" y="16716"/>
                      <a:pt x="16716" y="0"/>
                      <a:pt x="37336" y="0"/>
                    </a:cubicBezTo>
                    <a:close/>
                  </a:path>
                </a:pathLst>
              </a:custGeom>
              <a:solidFill>
                <a:srgbClr val="D1ECF5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4150575" cy="16758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880956">
              <a:off x="2582976" y="2994197"/>
              <a:ext cx="4279405" cy="2471356"/>
            </a:xfrm>
            <a:custGeom>
              <a:avLst/>
              <a:gdLst/>
              <a:ahLst/>
              <a:cxnLst/>
              <a:rect l="l" t="t" r="r" b="b"/>
              <a:pathLst>
                <a:path w="4279405" h="2471356">
                  <a:moveTo>
                    <a:pt x="0" y="0"/>
                  </a:moveTo>
                  <a:lnTo>
                    <a:pt x="4279404" y="0"/>
                  </a:lnTo>
                  <a:lnTo>
                    <a:pt x="4279404" y="2471357"/>
                  </a:lnTo>
                  <a:lnTo>
                    <a:pt x="0" y="2471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11048" y="7569747"/>
              <a:ext cx="5865662" cy="2258280"/>
            </a:xfrm>
            <a:custGeom>
              <a:avLst/>
              <a:gdLst/>
              <a:ahLst/>
              <a:cxnLst/>
              <a:rect l="l" t="t" r="r" b="b"/>
              <a:pathLst>
                <a:path w="5865662" h="2258280">
                  <a:moveTo>
                    <a:pt x="0" y="0"/>
                  </a:moveTo>
                  <a:lnTo>
                    <a:pt x="5865662" y="0"/>
                  </a:lnTo>
                  <a:lnTo>
                    <a:pt x="5865662" y="2258280"/>
                  </a:lnTo>
                  <a:lnTo>
                    <a:pt x="0" y="2258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869606" y="-142875"/>
              <a:ext cx="17969610" cy="1467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00"/>
                </a:lnSpc>
              </a:pPr>
              <a:r>
                <a:rPr lang="en-US" sz="6500" b="1">
                  <a:solidFill>
                    <a:srgbClr val="4A2308"/>
                  </a:solidFill>
                  <a:latin typeface="Aleo Bold"/>
                  <a:ea typeface="Aleo Bold"/>
                  <a:cs typeface="Aleo Bold"/>
                  <a:sym typeface="Aleo Bold"/>
                </a:rPr>
                <a:t>Activity - Producers and consumers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305162" y="2833814"/>
              <a:ext cx="14299541" cy="3095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99"/>
                </a:lnSpc>
              </a:pPr>
              <a:r>
                <a:rPr lang="en-US" sz="4499">
                  <a:solidFill>
                    <a:srgbClr val="08294C"/>
                  </a:solidFill>
                  <a:latin typeface="Nunito"/>
                  <a:ea typeface="Nunito"/>
                  <a:cs typeface="Nunito"/>
                  <a:sym typeface="Nunito"/>
                </a:rPr>
                <a:t>In your group, look at the Species Cards and see if you can sort them into </a:t>
              </a:r>
              <a:r>
                <a:rPr lang="en-US" sz="4499" b="1">
                  <a:solidFill>
                    <a:srgbClr val="08294C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Producers </a:t>
              </a:r>
              <a:r>
                <a:rPr lang="en-US" sz="4499">
                  <a:solidFill>
                    <a:srgbClr val="08294C"/>
                  </a:solidFill>
                  <a:latin typeface="Nunito"/>
                  <a:ea typeface="Nunito"/>
                  <a:cs typeface="Nunito"/>
                  <a:sym typeface="Nunito"/>
                </a:rPr>
                <a:t>and </a:t>
              </a:r>
              <a:r>
                <a:rPr lang="en-US" sz="4499" b="1">
                  <a:solidFill>
                    <a:srgbClr val="08294C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Consumers</a:t>
              </a:r>
              <a:r>
                <a:rPr lang="en-US" sz="4499">
                  <a:solidFill>
                    <a:srgbClr val="08294C"/>
                  </a:solidFill>
                  <a:latin typeface="Nunito"/>
                  <a:ea typeface="Nunito"/>
                  <a:cs typeface="Nunito"/>
                  <a:sym typeface="Nunito"/>
                </a:rPr>
                <a:t>.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305162" y="7457461"/>
              <a:ext cx="14634080" cy="2397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99"/>
                </a:lnSpc>
              </a:pPr>
              <a:r>
                <a:rPr lang="en-US" sz="4499" b="1">
                  <a:solidFill>
                    <a:srgbClr val="08294C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Producers </a:t>
              </a:r>
              <a:r>
                <a:rPr lang="en-US" sz="4499">
                  <a:solidFill>
                    <a:srgbClr val="08294C"/>
                  </a:solidFill>
                  <a:latin typeface="Nunito"/>
                  <a:ea typeface="Nunito"/>
                  <a:cs typeface="Nunito"/>
                  <a:sym typeface="Nunito"/>
                </a:rPr>
                <a:t>make their own food.</a:t>
              </a:r>
            </a:p>
            <a:p>
              <a:pPr algn="l">
                <a:lnSpc>
                  <a:spcPts val="2100"/>
                </a:lnSpc>
              </a:pPr>
              <a:endParaRPr lang="en-US" sz="4499">
                <a:solidFill>
                  <a:srgbClr val="08294C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l">
                <a:lnSpc>
                  <a:spcPts val="6299"/>
                </a:lnSpc>
              </a:pPr>
              <a:r>
                <a:rPr lang="en-US" sz="4499" b="1">
                  <a:solidFill>
                    <a:srgbClr val="08294C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Consumers</a:t>
              </a:r>
              <a:r>
                <a:rPr lang="en-US" sz="4499">
                  <a:solidFill>
                    <a:srgbClr val="08294C"/>
                  </a:solidFill>
                  <a:latin typeface="Nunito"/>
                  <a:ea typeface="Nunito"/>
                  <a:cs typeface="Nunito"/>
                  <a:sym typeface="Nunito"/>
                </a:rPr>
                <a:t> eat other living things.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 rot="682483">
              <a:off x="19531295" y="3999518"/>
              <a:ext cx="2443829" cy="3481090"/>
              <a:chOff x="0" y="0"/>
              <a:chExt cx="482732" cy="68762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82732" cy="687623"/>
              </a:xfrm>
              <a:custGeom>
                <a:avLst/>
                <a:gdLst/>
                <a:ahLst/>
                <a:cxnLst/>
                <a:rect l="l" t="t" r="r" b="b"/>
                <a:pathLst>
                  <a:path w="482732" h="687623">
                    <a:moveTo>
                      <a:pt x="0" y="0"/>
                    </a:moveTo>
                    <a:lnTo>
                      <a:pt x="482732" y="0"/>
                    </a:lnTo>
                    <a:lnTo>
                      <a:pt x="482732" y="687623"/>
                    </a:lnTo>
                    <a:lnTo>
                      <a:pt x="0" y="687623"/>
                    </a:lnTo>
                    <a:close/>
                  </a:path>
                </a:pathLst>
              </a:custGeom>
              <a:solidFill>
                <a:srgbClr val="EDECED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19050"/>
                <a:ext cx="482732" cy="7066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6079898">
              <a:off x="19015087" y="4514599"/>
              <a:ext cx="3480979" cy="2450927"/>
            </a:xfrm>
            <a:custGeom>
              <a:avLst/>
              <a:gdLst/>
              <a:ahLst/>
              <a:cxnLst/>
              <a:rect l="l" t="t" r="r" b="b"/>
              <a:pathLst>
                <a:path w="3480979" h="2450927">
                  <a:moveTo>
                    <a:pt x="0" y="0"/>
                  </a:moveTo>
                  <a:lnTo>
                    <a:pt x="3480979" y="0"/>
                  </a:lnTo>
                  <a:lnTo>
                    <a:pt x="3480979" y="2450927"/>
                  </a:lnTo>
                  <a:lnTo>
                    <a:pt x="0" y="2450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35000"/>
              </a:blip>
              <a:stretch>
                <a:fillRect t="-21013" b="-21013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701157" flipH="1">
              <a:off x="20998647" y="7392661"/>
              <a:ext cx="621382" cy="234249"/>
            </a:xfrm>
            <a:custGeom>
              <a:avLst/>
              <a:gdLst/>
              <a:ahLst/>
              <a:cxnLst/>
              <a:rect l="l" t="t" r="r" b="b"/>
              <a:pathLst>
                <a:path w="621382" h="234249">
                  <a:moveTo>
                    <a:pt x="621381" y="0"/>
                  </a:moveTo>
                  <a:lnTo>
                    <a:pt x="0" y="0"/>
                  </a:lnTo>
                  <a:lnTo>
                    <a:pt x="0" y="234249"/>
                  </a:lnTo>
                  <a:lnTo>
                    <a:pt x="621381" y="234249"/>
                  </a:lnTo>
                  <a:lnTo>
                    <a:pt x="621381" y="0"/>
                  </a:lnTo>
                  <a:close/>
                </a:path>
              </a:pathLst>
            </a:custGeom>
            <a:blipFill>
              <a:blip r:embed="rId14"/>
              <a:stretch>
                <a:fillRect t="-9764" b="-11926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701157">
              <a:off x="20474020" y="7187863"/>
              <a:ext cx="582896" cy="325589"/>
            </a:xfrm>
            <a:custGeom>
              <a:avLst/>
              <a:gdLst/>
              <a:ahLst/>
              <a:cxnLst/>
              <a:rect l="l" t="t" r="r" b="b"/>
              <a:pathLst>
                <a:path w="582896" h="325589">
                  <a:moveTo>
                    <a:pt x="0" y="0"/>
                  </a:moveTo>
                  <a:lnTo>
                    <a:pt x="582897" y="0"/>
                  </a:lnTo>
                  <a:lnTo>
                    <a:pt x="582897" y="325590"/>
                  </a:lnTo>
                  <a:lnTo>
                    <a:pt x="0" y="325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7475" t="-82462" b="-9948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701157">
              <a:off x="19235517" y="6965952"/>
              <a:ext cx="651049" cy="298669"/>
            </a:xfrm>
            <a:custGeom>
              <a:avLst/>
              <a:gdLst/>
              <a:ahLst/>
              <a:cxnLst/>
              <a:rect l="l" t="t" r="r" b="b"/>
              <a:pathLst>
                <a:path w="651049" h="298669">
                  <a:moveTo>
                    <a:pt x="0" y="0"/>
                  </a:moveTo>
                  <a:lnTo>
                    <a:pt x="651049" y="0"/>
                  </a:lnTo>
                  <a:lnTo>
                    <a:pt x="651049" y="298668"/>
                  </a:lnTo>
                  <a:lnTo>
                    <a:pt x="0" y="298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701157" flipH="1">
              <a:off x="19859447" y="6986069"/>
              <a:ext cx="752714" cy="416864"/>
            </a:xfrm>
            <a:custGeom>
              <a:avLst/>
              <a:gdLst/>
              <a:ahLst/>
              <a:cxnLst/>
              <a:rect l="l" t="t" r="r" b="b"/>
              <a:pathLst>
                <a:path w="752714" h="416864">
                  <a:moveTo>
                    <a:pt x="752713" y="0"/>
                  </a:moveTo>
                  <a:lnTo>
                    <a:pt x="0" y="0"/>
                  </a:lnTo>
                  <a:lnTo>
                    <a:pt x="0" y="416865"/>
                  </a:lnTo>
                  <a:lnTo>
                    <a:pt x="752713" y="416865"/>
                  </a:lnTo>
                  <a:lnTo>
                    <a:pt x="752713" y="0"/>
                  </a:lnTo>
                  <a:close/>
                </a:path>
              </a:pathLst>
            </a:custGeom>
            <a:blipFill>
              <a:blip r:embed="rId15"/>
              <a:stretch>
                <a:fillRect l="-9314" t="-89613" b="-7770"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 rot="701157">
              <a:off x="20539855" y="6709499"/>
              <a:ext cx="1265" cy="114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4"/>
                </a:lnSpc>
              </a:pPr>
              <a:endParaRPr/>
            </a:p>
          </p:txBody>
        </p:sp>
        <p:sp>
          <p:nvSpPr>
            <p:cNvPr id="30" name="Freeform 30"/>
            <p:cNvSpPr/>
            <p:nvPr/>
          </p:nvSpPr>
          <p:spPr>
            <a:xfrm rot="-10098842">
              <a:off x="19525743" y="6403487"/>
              <a:ext cx="1970204" cy="876741"/>
            </a:xfrm>
            <a:custGeom>
              <a:avLst/>
              <a:gdLst/>
              <a:ahLst/>
              <a:cxnLst/>
              <a:rect l="l" t="t" r="r" b="b"/>
              <a:pathLst>
                <a:path w="1970204" h="876741">
                  <a:moveTo>
                    <a:pt x="0" y="0"/>
                  </a:moveTo>
                  <a:lnTo>
                    <a:pt x="1970204" y="0"/>
                  </a:lnTo>
                  <a:lnTo>
                    <a:pt x="1970204" y="876741"/>
                  </a:lnTo>
                  <a:lnTo>
                    <a:pt x="0" y="876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 rot="701157">
              <a:off x="21358909" y="7395104"/>
              <a:ext cx="213668" cy="220676"/>
              <a:chOff x="0" y="0"/>
              <a:chExt cx="6350000" cy="655828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 rot="701157">
              <a:off x="20749840" y="5694266"/>
              <a:ext cx="1265" cy="114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4"/>
                </a:lnSpc>
              </a:pPr>
              <a:endParaRPr/>
            </a:p>
          </p:txBody>
        </p:sp>
        <p:sp>
          <p:nvSpPr>
            <p:cNvPr id="35" name="Freeform 35"/>
            <p:cNvSpPr/>
            <p:nvPr/>
          </p:nvSpPr>
          <p:spPr>
            <a:xfrm rot="701157">
              <a:off x="19834903" y="4071230"/>
              <a:ext cx="1809466" cy="756960"/>
            </a:xfrm>
            <a:custGeom>
              <a:avLst/>
              <a:gdLst/>
              <a:ahLst/>
              <a:cxnLst/>
              <a:rect l="l" t="t" r="r" b="b"/>
              <a:pathLst>
                <a:path w="1809466" h="756960">
                  <a:moveTo>
                    <a:pt x="0" y="0"/>
                  </a:moveTo>
                  <a:lnTo>
                    <a:pt x="1809466" y="0"/>
                  </a:lnTo>
                  <a:lnTo>
                    <a:pt x="1809466" y="756959"/>
                  </a:lnTo>
                  <a:lnTo>
                    <a:pt x="0" y="756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6" name="Group 36"/>
            <p:cNvGrpSpPr>
              <a:grpSpLocks noChangeAspect="1"/>
            </p:cNvGrpSpPr>
            <p:nvPr/>
          </p:nvGrpSpPr>
          <p:grpSpPr>
            <a:xfrm rot="701157">
              <a:off x="19813018" y="4443396"/>
              <a:ext cx="1999131" cy="1952859"/>
              <a:chOff x="0" y="0"/>
              <a:chExt cx="4828540" cy="471678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blipFill>
                <a:blip r:embed="rId20"/>
                <a:stretch>
                  <a:fillRect l="-44364" t="-14152" r="-23547"/>
                </a:stretch>
              </a:blipFill>
            </p:spPr>
          </p:sp>
        </p:grpSp>
        <p:sp>
          <p:nvSpPr>
            <p:cNvPr id="38" name="TextBox 38"/>
            <p:cNvSpPr txBox="1"/>
            <p:nvPr/>
          </p:nvSpPr>
          <p:spPr>
            <a:xfrm rot="-1901063">
              <a:off x="21131704" y="7128387"/>
              <a:ext cx="225576" cy="12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"/>
                </a:lnSpc>
              </a:pPr>
              <a:r>
                <a:rPr lang="en-US" sz="581" b="1" spc="11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Flies</a:t>
              </a:r>
            </a:p>
          </p:txBody>
        </p:sp>
        <p:sp>
          <p:nvSpPr>
            <p:cNvPr id="39" name="Freeform 39"/>
            <p:cNvSpPr/>
            <p:nvPr/>
          </p:nvSpPr>
          <p:spPr>
            <a:xfrm rot="2494905">
              <a:off x="20653265" y="6874258"/>
              <a:ext cx="335322" cy="164308"/>
            </a:xfrm>
            <a:custGeom>
              <a:avLst/>
              <a:gdLst/>
              <a:ahLst/>
              <a:cxnLst/>
              <a:rect l="l" t="t" r="r" b="b"/>
              <a:pathLst>
                <a:path w="335322" h="164308">
                  <a:moveTo>
                    <a:pt x="0" y="0"/>
                  </a:moveTo>
                  <a:lnTo>
                    <a:pt x="335321" y="0"/>
                  </a:lnTo>
                  <a:lnTo>
                    <a:pt x="335321" y="164307"/>
                  </a:lnTo>
                  <a:lnTo>
                    <a:pt x="0" y="164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4314709">
              <a:off x="20332261" y="6744268"/>
              <a:ext cx="198121" cy="323462"/>
            </a:xfrm>
            <a:custGeom>
              <a:avLst/>
              <a:gdLst/>
              <a:ahLst/>
              <a:cxnLst/>
              <a:rect l="l" t="t" r="r" b="b"/>
              <a:pathLst>
                <a:path w="198121" h="323462">
                  <a:moveTo>
                    <a:pt x="0" y="0"/>
                  </a:moveTo>
                  <a:lnTo>
                    <a:pt x="198120" y="0"/>
                  </a:lnTo>
                  <a:lnTo>
                    <a:pt x="198120" y="323462"/>
                  </a:lnTo>
                  <a:lnTo>
                    <a:pt x="0" y="323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-6314163">
              <a:off x="21036702" y="6769861"/>
              <a:ext cx="315940" cy="364196"/>
            </a:xfrm>
            <a:custGeom>
              <a:avLst/>
              <a:gdLst/>
              <a:ahLst/>
              <a:cxnLst/>
              <a:rect l="l" t="t" r="r" b="b"/>
              <a:pathLst>
                <a:path w="315940" h="364196">
                  <a:moveTo>
                    <a:pt x="0" y="0"/>
                  </a:moveTo>
                  <a:lnTo>
                    <a:pt x="315940" y="0"/>
                  </a:lnTo>
                  <a:lnTo>
                    <a:pt x="315940" y="364196"/>
                  </a:lnTo>
                  <a:lnTo>
                    <a:pt x="0" y="364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1863155">
              <a:off x="19724692" y="6681549"/>
              <a:ext cx="410526" cy="110500"/>
            </a:xfrm>
            <a:custGeom>
              <a:avLst/>
              <a:gdLst/>
              <a:ahLst/>
              <a:cxnLst/>
              <a:rect l="l" t="t" r="r" b="b"/>
              <a:pathLst>
                <a:path w="410526" h="110500">
                  <a:moveTo>
                    <a:pt x="0" y="0"/>
                  </a:moveTo>
                  <a:lnTo>
                    <a:pt x="410527" y="0"/>
                  </a:lnTo>
                  <a:lnTo>
                    <a:pt x="410527" y="110500"/>
                  </a:lnTo>
                  <a:lnTo>
                    <a:pt x="0" y="110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 rot="701157">
              <a:off x="19740598" y="6475773"/>
              <a:ext cx="1359311" cy="1565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7"/>
                </a:lnSpc>
              </a:pPr>
              <a:r>
                <a:rPr lang="en-US" sz="683" b="1">
                  <a:solidFill>
                    <a:srgbClr val="4A2308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Gets its food from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 rot="1046549">
              <a:off x="20159224" y="7041995"/>
              <a:ext cx="355558" cy="137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"/>
                </a:lnSpc>
              </a:pPr>
              <a:r>
                <a:rPr lang="en-US" sz="581" b="1" spc="11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Beetles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 rot="701157">
              <a:off x="20022094" y="4159606"/>
              <a:ext cx="1531416" cy="195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25"/>
                </a:lnSpc>
                <a:spcBef>
                  <a:spcPct val="0"/>
                </a:spcBef>
              </a:pPr>
              <a:r>
                <a:rPr lang="en-US" sz="854" b="1">
                  <a:solidFill>
                    <a:srgbClr val="4A2308"/>
                  </a:solidFill>
                  <a:latin typeface="Aleo Bold"/>
                  <a:ea typeface="Aleo Bold"/>
                  <a:cs typeface="Aleo Bold"/>
                  <a:sym typeface="Aleo Bold"/>
                </a:rPr>
                <a:t>Lapwing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 rot="-167977">
              <a:off x="20657470" y="7119186"/>
              <a:ext cx="310771" cy="133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"/>
                </a:lnSpc>
              </a:pPr>
              <a:r>
                <a:rPr lang="en-US" sz="581" b="1" spc="11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Worms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2801391">
              <a:off x="19557991" y="6807740"/>
              <a:ext cx="551693" cy="195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"/>
                </a:lnSpc>
              </a:pPr>
              <a:r>
                <a:rPr lang="en-US" sz="581" b="1" spc="11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Caterpillars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4522" y="-45553"/>
            <a:ext cx="18492522" cy="18492522"/>
          </a:xfrm>
          <a:custGeom>
            <a:avLst/>
            <a:gdLst/>
            <a:ahLst/>
            <a:cxnLst/>
            <a:rect l="l" t="t" r="r" b="b"/>
            <a:pathLst>
              <a:path w="18492522" h="18492522">
                <a:moveTo>
                  <a:pt x="0" y="0"/>
                </a:moveTo>
                <a:lnTo>
                  <a:pt x="18492522" y="0"/>
                </a:lnTo>
                <a:lnTo>
                  <a:pt x="18492522" y="18492522"/>
                </a:lnTo>
                <a:lnTo>
                  <a:pt x="0" y="184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45553"/>
            <a:ext cx="18288000" cy="10586041"/>
            <a:chOff x="0" y="0"/>
            <a:chExt cx="24384000" cy="141147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</a:blip>
              <a:stretch>
                <a:fillRect t="-48888" b="-2888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18144026" y="11373536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467510" y="10519836"/>
              <a:ext cx="5853497" cy="3594885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5" t="-750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0790178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9"/>
                  </a:lnTo>
                  <a:lnTo>
                    <a:pt x="0" y="299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6286236" y="9603246"/>
              <a:ext cx="7558822" cy="4511476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5"/>
                  </a:lnTo>
                  <a:lnTo>
                    <a:pt x="7558823" y="4511475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3152" b="-326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185650" y="6295590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22824941" y="12289132"/>
              <a:ext cx="1185156" cy="1224029"/>
              <a:chOff x="0" y="0"/>
              <a:chExt cx="6350000" cy="65582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16061015" y="8286702"/>
              <a:ext cx="3874962" cy="3932157"/>
            </a:xfrm>
            <a:custGeom>
              <a:avLst/>
              <a:gdLst/>
              <a:ahLst/>
              <a:cxnLst/>
              <a:rect l="l" t="t" r="r" b="b"/>
              <a:pathLst>
                <a:path w="3874962" h="3932157">
                  <a:moveTo>
                    <a:pt x="0" y="0"/>
                  </a:moveTo>
                  <a:lnTo>
                    <a:pt x="3874962" y="0"/>
                  </a:lnTo>
                  <a:lnTo>
                    <a:pt x="3874962" y="3932157"/>
                  </a:lnTo>
                  <a:lnTo>
                    <a:pt x="0" y="3932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2779048">
              <a:off x="10322931" y="7155801"/>
              <a:ext cx="3738139" cy="3793314"/>
            </a:xfrm>
            <a:custGeom>
              <a:avLst/>
              <a:gdLst/>
              <a:ahLst/>
              <a:cxnLst/>
              <a:rect l="l" t="t" r="r" b="b"/>
              <a:pathLst>
                <a:path w="3738139" h="3793314">
                  <a:moveTo>
                    <a:pt x="0" y="0"/>
                  </a:moveTo>
                  <a:lnTo>
                    <a:pt x="3738138" y="0"/>
                  </a:lnTo>
                  <a:lnTo>
                    <a:pt x="3738138" y="3793314"/>
                  </a:lnTo>
                  <a:lnTo>
                    <a:pt x="0" y="3793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5191210">
              <a:off x="4380733" y="7791775"/>
              <a:ext cx="3806974" cy="3863165"/>
            </a:xfrm>
            <a:custGeom>
              <a:avLst/>
              <a:gdLst/>
              <a:ahLst/>
              <a:cxnLst/>
              <a:rect l="l" t="t" r="r" b="b"/>
              <a:pathLst>
                <a:path w="3806974" h="3863165">
                  <a:moveTo>
                    <a:pt x="0" y="0"/>
                  </a:moveTo>
                  <a:lnTo>
                    <a:pt x="3806973" y="0"/>
                  </a:lnTo>
                  <a:lnTo>
                    <a:pt x="3806973" y="3863165"/>
                  </a:lnTo>
                  <a:lnTo>
                    <a:pt x="0" y="3863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869606" y="627123"/>
              <a:ext cx="18210910" cy="1467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00"/>
                </a:lnSpc>
              </a:pPr>
              <a:r>
                <a:rPr lang="en-US" sz="6500" b="1">
                  <a:solidFill>
                    <a:srgbClr val="4A2308"/>
                  </a:solidFill>
                  <a:latin typeface="Aleo Bold"/>
                  <a:ea typeface="Aleo Bold"/>
                  <a:cs typeface="Aleo Bold"/>
                  <a:sym typeface="Aleo Bold"/>
                </a:rPr>
                <a:t>Let’s take a closer look at Consumers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279448" y="2913013"/>
              <a:ext cx="21825104" cy="3576429"/>
              <a:chOff x="0" y="0"/>
              <a:chExt cx="4311132" cy="70645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311132" cy="706455"/>
              </a:xfrm>
              <a:custGeom>
                <a:avLst/>
                <a:gdLst/>
                <a:ahLst/>
                <a:cxnLst/>
                <a:rect l="l" t="t" r="r" b="b"/>
                <a:pathLst>
                  <a:path w="4311132" h="706455">
                    <a:moveTo>
                      <a:pt x="27905" y="0"/>
                    </a:moveTo>
                    <a:lnTo>
                      <a:pt x="4283227" y="0"/>
                    </a:lnTo>
                    <a:cubicBezTo>
                      <a:pt x="4290628" y="0"/>
                      <a:pt x="4297725" y="2940"/>
                      <a:pt x="4302959" y="8173"/>
                    </a:cubicBezTo>
                    <a:cubicBezTo>
                      <a:pt x="4308192" y="13406"/>
                      <a:pt x="4311132" y="20504"/>
                      <a:pt x="4311132" y="27905"/>
                    </a:cubicBezTo>
                    <a:lnTo>
                      <a:pt x="4311132" y="678550"/>
                    </a:lnTo>
                    <a:cubicBezTo>
                      <a:pt x="4311132" y="685951"/>
                      <a:pt x="4308192" y="693049"/>
                      <a:pt x="4302959" y="698282"/>
                    </a:cubicBezTo>
                    <a:cubicBezTo>
                      <a:pt x="4297725" y="703515"/>
                      <a:pt x="4290628" y="706455"/>
                      <a:pt x="4283227" y="706455"/>
                    </a:cubicBezTo>
                    <a:lnTo>
                      <a:pt x="27905" y="706455"/>
                    </a:lnTo>
                    <a:cubicBezTo>
                      <a:pt x="20504" y="706455"/>
                      <a:pt x="13406" y="703515"/>
                      <a:pt x="8173" y="698282"/>
                    </a:cubicBezTo>
                    <a:cubicBezTo>
                      <a:pt x="2940" y="693049"/>
                      <a:pt x="0" y="685951"/>
                      <a:pt x="0" y="678550"/>
                    </a:cubicBezTo>
                    <a:lnTo>
                      <a:pt x="0" y="27905"/>
                    </a:lnTo>
                    <a:cubicBezTo>
                      <a:pt x="0" y="20504"/>
                      <a:pt x="2940" y="13406"/>
                      <a:pt x="8173" y="8173"/>
                    </a:cubicBezTo>
                    <a:cubicBezTo>
                      <a:pt x="13406" y="2940"/>
                      <a:pt x="20504" y="0"/>
                      <a:pt x="27905" y="0"/>
                    </a:cubicBezTo>
                    <a:close/>
                  </a:path>
                </a:pathLst>
              </a:custGeom>
              <a:solidFill>
                <a:srgbClr val="CBD196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19050"/>
                <a:ext cx="4311132" cy="7255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2007491" y="3637601"/>
              <a:ext cx="20369017" cy="2041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99"/>
                </a:lnSpc>
              </a:pPr>
              <a:r>
                <a:rPr lang="en-US" sz="4499" b="1">
                  <a:solidFill>
                    <a:srgbClr val="2D4A05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Consumers </a:t>
              </a:r>
              <a:r>
                <a:rPr lang="en-US" sz="4499">
                  <a:solidFill>
                    <a:srgbClr val="2D4A05"/>
                  </a:solidFill>
                  <a:latin typeface="Nunito"/>
                  <a:ea typeface="Nunito"/>
                  <a:cs typeface="Nunito"/>
                  <a:sym typeface="Nunito"/>
                </a:rPr>
                <a:t>can be divided into three groups depending on what they eat.  Do you know what these are?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4522" y="-45553"/>
            <a:ext cx="18492522" cy="18492522"/>
          </a:xfrm>
          <a:custGeom>
            <a:avLst/>
            <a:gdLst/>
            <a:ahLst/>
            <a:cxnLst/>
            <a:rect l="l" t="t" r="r" b="b"/>
            <a:pathLst>
              <a:path w="18492522" h="18492522">
                <a:moveTo>
                  <a:pt x="0" y="0"/>
                </a:moveTo>
                <a:lnTo>
                  <a:pt x="18492522" y="0"/>
                </a:lnTo>
                <a:lnTo>
                  <a:pt x="18492522" y="18492522"/>
                </a:lnTo>
                <a:lnTo>
                  <a:pt x="0" y="184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45553"/>
            <a:ext cx="18288000" cy="10586041"/>
            <a:chOff x="0" y="0"/>
            <a:chExt cx="24384000" cy="141147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</a:blip>
              <a:stretch>
                <a:fillRect t="-48888" b="-2888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18144026" y="11373536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467510" y="10519836"/>
              <a:ext cx="5853497" cy="3594885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5" t="-750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0790178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9"/>
                  </a:lnTo>
                  <a:lnTo>
                    <a:pt x="0" y="299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6286236" y="9603246"/>
              <a:ext cx="7558822" cy="4511476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5"/>
                  </a:lnTo>
                  <a:lnTo>
                    <a:pt x="7558823" y="4511475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3152" b="-326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185650" y="6295590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22824941" y="12289132"/>
              <a:ext cx="1185156" cy="1224029"/>
              <a:chOff x="0" y="0"/>
              <a:chExt cx="6350000" cy="65582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16923523" y="4964084"/>
              <a:ext cx="6577133" cy="6674212"/>
            </a:xfrm>
            <a:custGeom>
              <a:avLst/>
              <a:gdLst/>
              <a:ahLst/>
              <a:cxnLst/>
              <a:rect l="l" t="t" r="r" b="b"/>
              <a:pathLst>
                <a:path w="6577133" h="6674212">
                  <a:moveTo>
                    <a:pt x="0" y="0"/>
                  </a:moveTo>
                  <a:lnTo>
                    <a:pt x="6577132" y="0"/>
                  </a:lnTo>
                  <a:lnTo>
                    <a:pt x="6577132" y="6674212"/>
                  </a:lnTo>
                  <a:lnTo>
                    <a:pt x="0" y="6674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2779048">
              <a:off x="9563650" y="3830179"/>
              <a:ext cx="6465407" cy="6560837"/>
            </a:xfrm>
            <a:custGeom>
              <a:avLst/>
              <a:gdLst/>
              <a:ahLst/>
              <a:cxnLst/>
              <a:rect l="l" t="t" r="r" b="b"/>
              <a:pathLst>
                <a:path w="6465407" h="6560837">
                  <a:moveTo>
                    <a:pt x="0" y="0"/>
                  </a:moveTo>
                  <a:lnTo>
                    <a:pt x="6465407" y="0"/>
                  </a:lnTo>
                  <a:lnTo>
                    <a:pt x="6465407" y="6560837"/>
                  </a:lnTo>
                  <a:lnTo>
                    <a:pt x="0" y="6560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5191210">
              <a:off x="1595147" y="5007814"/>
              <a:ext cx="6490945" cy="6586752"/>
            </a:xfrm>
            <a:custGeom>
              <a:avLst/>
              <a:gdLst/>
              <a:ahLst/>
              <a:cxnLst/>
              <a:rect l="l" t="t" r="r" b="b"/>
              <a:pathLst>
                <a:path w="6490945" h="6586752">
                  <a:moveTo>
                    <a:pt x="0" y="0"/>
                  </a:moveTo>
                  <a:lnTo>
                    <a:pt x="6490945" y="0"/>
                  </a:lnTo>
                  <a:lnTo>
                    <a:pt x="6490945" y="6586752"/>
                  </a:lnTo>
                  <a:lnTo>
                    <a:pt x="0" y="6586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-4515694">
              <a:off x="2432111" y="8981160"/>
              <a:ext cx="1634593" cy="1809389"/>
            </a:xfrm>
            <a:custGeom>
              <a:avLst/>
              <a:gdLst/>
              <a:ahLst/>
              <a:cxnLst/>
              <a:rect l="l" t="t" r="r" b="b"/>
              <a:pathLst>
                <a:path w="1634593" h="1809389">
                  <a:moveTo>
                    <a:pt x="0" y="0"/>
                  </a:moveTo>
                  <a:lnTo>
                    <a:pt x="1634593" y="0"/>
                  </a:lnTo>
                  <a:lnTo>
                    <a:pt x="1634593" y="1809389"/>
                  </a:lnTo>
                  <a:lnTo>
                    <a:pt x="0" y="1809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t="-4668" b="-466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1468226">
              <a:off x="6167983" y="7076103"/>
              <a:ext cx="1907076" cy="2885750"/>
            </a:xfrm>
            <a:custGeom>
              <a:avLst/>
              <a:gdLst/>
              <a:ahLst/>
              <a:cxnLst/>
              <a:rect l="l" t="t" r="r" b="b"/>
              <a:pathLst>
                <a:path w="1907076" h="2885750">
                  <a:moveTo>
                    <a:pt x="0" y="0"/>
                  </a:moveTo>
                  <a:lnTo>
                    <a:pt x="1907075" y="0"/>
                  </a:lnTo>
                  <a:lnTo>
                    <a:pt x="1907075" y="2885751"/>
                  </a:lnTo>
                  <a:lnTo>
                    <a:pt x="0" y="2885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190957" flipH="1">
              <a:off x="3788672" y="7448535"/>
              <a:ext cx="1536968" cy="2268587"/>
            </a:xfrm>
            <a:custGeom>
              <a:avLst/>
              <a:gdLst/>
              <a:ahLst/>
              <a:cxnLst/>
              <a:rect l="l" t="t" r="r" b="b"/>
              <a:pathLst>
                <a:path w="1536968" h="2268587">
                  <a:moveTo>
                    <a:pt x="1536968" y="0"/>
                  </a:moveTo>
                  <a:lnTo>
                    <a:pt x="0" y="0"/>
                  </a:lnTo>
                  <a:lnTo>
                    <a:pt x="0" y="2268587"/>
                  </a:lnTo>
                  <a:lnTo>
                    <a:pt x="1536968" y="2268587"/>
                  </a:lnTo>
                  <a:lnTo>
                    <a:pt x="1536968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2531071">
              <a:off x="4412145" y="5468735"/>
              <a:ext cx="1699878" cy="1779977"/>
            </a:xfrm>
            <a:custGeom>
              <a:avLst/>
              <a:gdLst/>
              <a:ahLst/>
              <a:cxnLst/>
              <a:rect l="l" t="t" r="r" b="b"/>
              <a:pathLst>
                <a:path w="1699878" h="1779977">
                  <a:moveTo>
                    <a:pt x="0" y="0"/>
                  </a:moveTo>
                  <a:lnTo>
                    <a:pt x="1699878" y="0"/>
                  </a:lnTo>
                  <a:lnTo>
                    <a:pt x="1699878" y="1779977"/>
                  </a:lnTo>
                  <a:lnTo>
                    <a:pt x="0" y="1779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547485" flipH="1">
              <a:off x="12769383" y="6305325"/>
              <a:ext cx="2611557" cy="2204589"/>
            </a:xfrm>
            <a:custGeom>
              <a:avLst/>
              <a:gdLst/>
              <a:ahLst/>
              <a:cxnLst/>
              <a:rect l="l" t="t" r="r" b="b"/>
              <a:pathLst>
                <a:path w="2611557" h="2204589">
                  <a:moveTo>
                    <a:pt x="2611557" y="0"/>
                  </a:moveTo>
                  <a:lnTo>
                    <a:pt x="0" y="0"/>
                  </a:lnTo>
                  <a:lnTo>
                    <a:pt x="0" y="2204589"/>
                  </a:lnTo>
                  <a:lnTo>
                    <a:pt x="2611557" y="2204589"/>
                  </a:lnTo>
                  <a:lnTo>
                    <a:pt x="2611557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1703629" y="8647057"/>
              <a:ext cx="1092725" cy="1018055"/>
            </a:xfrm>
            <a:custGeom>
              <a:avLst/>
              <a:gdLst/>
              <a:ahLst/>
              <a:cxnLst/>
              <a:rect l="l" t="t" r="r" b="b"/>
              <a:pathLst>
                <a:path w="1092725" h="1018055">
                  <a:moveTo>
                    <a:pt x="0" y="0"/>
                  </a:moveTo>
                  <a:lnTo>
                    <a:pt x="1092725" y="0"/>
                  </a:lnTo>
                  <a:lnTo>
                    <a:pt x="1092725" y="1018055"/>
                  </a:lnTo>
                  <a:lnTo>
                    <a:pt x="0" y="1018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308199" flipH="1">
              <a:off x="1953097" y="7393253"/>
              <a:ext cx="1825742" cy="1579267"/>
            </a:xfrm>
            <a:custGeom>
              <a:avLst/>
              <a:gdLst/>
              <a:ahLst/>
              <a:cxnLst/>
              <a:rect l="l" t="t" r="r" b="b"/>
              <a:pathLst>
                <a:path w="1825742" h="1579267">
                  <a:moveTo>
                    <a:pt x="1825742" y="0"/>
                  </a:moveTo>
                  <a:lnTo>
                    <a:pt x="0" y="0"/>
                  </a:lnTo>
                  <a:lnTo>
                    <a:pt x="0" y="1579267"/>
                  </a:lnTo>
                  <a:lnTo>
                    <a:pt x="1825742" y="1579267"/>
                  </a:lnTo>
                  <a:lnTo>
                    <a:pt x="1825742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9265979">
              <a:off x="3108164" y="6082875"/>
              <a:ext cx="1475412" cy="1618411"/>
            </a:xfrm>
            <a:custGeom>
              <a:avLst/>
              <a:gdLst/>
              <a:ahLst/>
              <a:cxnLst/>
              <a:rect l="l" t="t" r="r" b="b"/>
              <a:pathLst>
                <a:path w="1475412" h="1618411">
                  <a:moveTo>
                    <a:pt x="0" y="0"/>
                  </a:moveTo>
                  <a:lnTo>
                    <a:pt x="1475412" y="0"/>
                  </a:lnTo>
                  <a:lnTo>
                    <a:pt x="1475412" y="1618411"/>
                  </a:lnTo>
                  <a:lnTo>
                    <a:pt x="0" y="1618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536993" flipH="1">
              <a:off x="11047853" y="5125220"/>
              <a:ext cx="3469619" cy="1062571"/>
            </a:xfrm>
            <a:custGeom>
              <a:avLst/>
              <a:gdLst/>
              <a:ahLst/>
              <a:cxnLst/>
              <a:rect l="l" t="t" r="r" b="b"/>
              <a:pathLst>
                <a:path w="3469619" h="1062571">
                  <a:moveTo>
                    <a:pt x="3469619" y="0"/>
                  </a:moveTo>
                  <a:lnTo>
                    <a:pt x="0" y="0"/>
                  </a:lnTo>
                  <a:lnTo>
                    <a:pt x="0" y="1062571"/>
                  </a:lnTo>
                  <a:lnTo>
                    <a:pt x="3469619" y="1062571"/>
                  </a:lnTo>
                  <a:lnTo>
                    <a:pt x="3469619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9800380">
              <a:off x="4623008" y="10386100"/>
              <a:ext cx="2065906" cy="707573"/>
            </a:xfrm>
            <a:custGeom>
              <a:avLst/>
              <a:gdLst/>
              <a:ahLst/>
              <a:cxnLst/>
              <a:rect l="l" t="t" r="r" b="b"/>
              <a:pathLst>
                <a:path w="2065906" h="707573">
                  <a:moveTo>
                    <a:pt x="0" y="0"/>
                  </a:moveTo>
                  <a:lnTo>
                    <a:pt x="2065906" y="0"/>
                  </a:lnTo>
                  <a:lnTo>
                    <a:pt x="2065906" y="707573"/>
                  </a:lnTo>
                  <a:lnTo>
                    <a:pt x="0" y="707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0359472" y="6810731"/>
              <a:ext cx="1832528" cy="1575974"/>
            </a:xfrm>
            <a:custGeom>
              <a:avLst/>
              <a:gdLst/>
              <a:ahLst/>
              <a:cxnLst/>
              <a:rect l="l" t="t" r="r" b="b"/>
              <a:pathLst>
                <a:path w="1832528" h="1575974">
                  <a:moveTo>
                    <a:pt x="0" y="0"/>
                  </a:moveTo>
                  <a:lnTo>
                    <a:pt x="1832528" y="0"/>
                  </a:lnTo>
                  <a:lnTo>
                    <a:pt x="1832528" y="1575974"/>
                  </a:lnTo>
                  <a:lnTo>
                    <a:pt x="0" y="1575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4713044" y="9051080"/>
              <a:ext cx="1098082" cy="1315068"/>
            </a:xfrm>
            <a:custGeom>
              <a:avLst/>
              <a:gdLst/>
              <a:ahLst/>
              <a:cxnLst/>
              <a:rect l="l" t="t" r="r" b="b"/>
              <a:pathLst>
                <a:path w="1098082" h="1315068">
                  <a:moveTo>
                    <a:pt x="0" y="0"/>
                  </a:moveTo>
                  <a:lnTo>
                    <a:pt x="1098081" y="0"/>
                  </a:lnTo>
                  <a:lnTo>
                    <a:pt x="1098081" y="1315068"/>
                  </a:lnTo>
                  <a:lnTo>
                    <a:pt x="0" y="1315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-4819763">
              <a:off x="13434182" y="8779299"/>
              <a:ext cx="461562" cy="753570"/>
            </a:xfrm>
            <a:custGeom>
              <a:avLst/>
              <a:gdLst/>
              <a:ahLst/>
              <a:cxnLst/>
              <a:rect l="l" t="t" r="r" b="b"/>
              <a:pathLst>
                <a:path w="461562" h="753570">
                  <a:moveTo>
                    <a:pt x="0" y="0"/>
                  </a:moveTo>
                  <a:lnTo>
                    <a:pt x="461562" y="0"/>
                  </a:lnTo>
                  <a:lnTo>
                    <a:pt x="461562" y="753570"/>
                  </a:lnTo>
                  <a:lnTo>
                    <a:pt x="0" y="753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17481254" y="4342383"/>
              <a:ext cx="13201" cy="1202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67"/>
                </a:lnSpc>
              </a:pPr>
              <a:endParaRPr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9116771" y="5205842"/>
              <a:ext cx="1570114" cy="3925286"/>
            </a:xfrm>
            <a:custGeom>
              <a:avLst/>
              <a:gdLst/>
              <a:ahLst/>
              <a:cxnLst/>
              <a:rect l="l" t="t" r="r" b="b"/>
              <a:pathLst>
                <a:path w="1570114" h="3925286">
                  <a:moveTo>
                    <a:pt x="0" y="0"/>
                  </a:moveTo>
                  <a:lnTo>
                    <a:pt x="1570115" y="0"/>
                  </a:lnTo>
                  <a:lnTo>
                    <a:pt x="1570115" y="3925287"/>
                  </a:lnTo>
                  <a:lnTo>
                    <a:pt x="0" y="39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4079053">
              <a:off x="17466305" y="8803295"/>
              <a:ext cx="1699045" cy="1880734"/>
            </a:xfrm>
            <a:custGeom>
              <a:avLst/>
              <a:gdLst/>
              <a:ahLst/>
              <a:cxnLst/>
              <a:rect l="l" t="t" r="r" b="b"/>
              <a:pathLst>
                <a:path w="1699045" h="1880734">
                  <a:moveTo>
                    <a:pt x="0" y="0"/>
                  </a:moveTo>
                  <a:lnTo>
                    <a:pt x="1699045" y="0"/>
                  </a:lnTo>
                  <a:lnTo>
                    <a:pt x="1699045" y="1880734"/>
                  </a:lnTo>
                  <a:lnTo>
                    <a:pt x="0" y="1880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t="-4668" b="-4668"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779738" flipH="1">
              <a:off x="20453855" y="5868796"/>
              <a:ext cx="1982272" cy="2999537"/>
            </a:xfrm>
            <a:custGeom>
              <a:avLst/>
              <a:gdLst/>
              <a:ahLst/>
              <a:cxnLst/>
              <a:rect l="l" t="t" r="r" b="b"/>
              <a:pathLst>
                <a:path w="1982272" h="2999537">
                  <a:moveTo>
                    <a:pt x="1982272" y="0"/>
                  </a:moveTo>
                  <a:lnTo>
                    <a:pt x="0" y="0"/>
                  </a:lnTo>
                  <a:lnTo>
                    <a:pt x="0" y="2999536"/>
                  </a:lnTo>
                  <a:lnTo>
                    <a:pt x="1982272" y="2999536"/>
                  </a:lnTo>
                  <a:lnTo>
                    <a:pt x="198227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898608">
              <a:off x="20969095" y="6591267"/>
              <a:ext cx="2232889" cy="2059840"/>
            </a:xfrm>
            <a:custGeom>
              <a:avLst/>
              <a:gdLst/>
              <a:ahLst/>
              <a:cxnLst/>
              <a:rect l="l" t="t" r="r" b="b"/>
              <a:pathLst>
                <a:path w="2232889" h="2059840">
                  <a:moveTo>
                    <a:pt x="0" y="0"/>
                  </a:moveTo>
                  <a:lnTo>
                    <a:pt x="2232889" y="0"/>
                  </a:lnTo>
                  <a:lnTo>
                    <a:pt x="2232889" y="2059841"/>
                  </a:lnTo>
                  <a:lnTo>
                    <a:pt x="0" y="2059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2306749" flipH="1">
              <a:off x="19903544" y="6175373"/>
              <a:ext cx="1520163" cy="2243784"/>
            </a:xfrm>
            <a:custGeom>
              <a:avLst/>
              <a:gdLst/>
              <a:ahLst/>
              <a:cxnLst/>
              <a:rect l="l" t="t" r="r" b="b"/>
              <a:pathLst>
                <a:path w="1520163" h="2243784">
                  <a:moveTo>
                    <a:pt x="1520163" y="0"/>
                  </a:moveTo>
                  <a:lnTo>
                    <a:pt x="0" y="0"/>
                  </a:lnTo>
                  <a:lnTo>
                    <a:pt x="0" y="2243784"/>
                  </a:lnTo>
                  <a:lnTo>
                    <a:pt x="1520163" y="2243784"/>
                  </a:lnTo>
                  <a:lnTo>
                    <a:pt x="1520163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2531071">
              <a:off x="19094128" y="6037973"/>
              <a:ext cx="1766905" cy="1850162"/>
            </a:xfrm>
            <a:custGeom>
              <a:avLst/>
              <a:gdLst/>
              <a:ahLst/>
              <a:cxnLst/>
              <a:rect l="l" t="t" r="r" b="b"/>
              <a:pathLst>
                <a:path w="1766905" h="1850162">
                  <a:moveTo>
                    <a:pt x="0" y="0"/>
                  </a:moveTo>
                  <a:lnTo>
                    <a:pt x="1766905" y="0"/>
                  </a:lnTo>
                  <a:lnTo>
                    <a:pt x="1766905" y="1850162"/>
                  </a:lnTo>
                  <a:lnTo>
                    <a:pt x="0" y="1850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547485" flipH="1">
              <a:off x="20285066" y="7821930"/>
              <a:ext cx="2714531" cy="2291517"/>
            </a:xfrm>
            <a:custGeom>
              <a:avLst/>
              <a:gdLst/>
              <a:ahLst/>
              <a:cxnLst/>
              <a:rect l="l" t="t" r="r" b="b"/>
              <a:pathLst>
                <a:path w="2714531" h="2291517">
                  <a:moveTo>
                    <a:pt x="2714531" y="0"/>
                  </a:moveTo>
                  <a:lnTo>
                    <a:pt x="0" y="0"/>
                  </a:lnTo>
                  <a:lnTo>
                    <a:pt x="0" y="2291517"/>
                  </a:lnTo>
                  <a:lnTo>
                    <a:pt x="2714531" y="2291517"/>
                  </a:lnTo>
                  <a:lnTo>
                    <a:pt x="2714531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19948149" y="9350798"/>
              <a:ext cx="1135812" cy="1058198"/>
            </a:xfrm>
            <a:custGeom>
              <a:avLst/>
              <a:gdLst/>
              <a:ahLst/>
              <a:cxnLst/>
              <a:rect l="l" t="t" r="r" b="b"/>
              <a:pathLst>
                <a:path w="1135812" h="1058198">
                  <a:moveTo>
                    <a:pt x="0" y="0"/>
                  </a:moveTo>
                  <a:lnTo>
                    <a:pt x="1135812" y="0"/>
                  </a:lnTo>
                  <a:lnTo>
                    <a:pt x="1135812" y="1058198"/>
                  </a:lnTo>
                  <a:lnTo>
                    <a:pt x="0" y="105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930773" flipH="1">
              <a:off x="17628318" y="6182997"/>
              <a:ext cx="2120793" cy="1834486"/>
            </a:xfrm>
            <a:custGeom>
              <a:avLst/>
              <a:gdLst/>
              <a:ahLst/>
              <a:cxnLst/>
              <a:rect l="l" t="t" r="r" b="b"/>
              <a:pathLst>
                <a:path w="2120793" h="1834486">
                  <a:moveTo>
                    <a:pt x="2120793" y="0"/>
                  </a:moveTo>
                  <a:lnTo>
                    <a:pt x="0" y="0"/>
                  </a:lnTo>
                  <a:lnTo>
                    <a:pt x="0" y="1834486"/>
                  </a:lnTo>
                  <a:lnTo>
                    <a:pt x="2120793" y="1834486"/>
                  </a:lnTo>
                  <a:lnTo>
                    <a:pt x="2120793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9265979">
              <a:off x="17349244" y="7130789"/>
              <a:ext cx="1533588" cy="1682226"/>
            </a:xfrm>
            <a:custGeom>
              <a:avLst/>
              <a:gdLst/>
              <a:ahLst/>
              <a:cxnLst/>
              <a:rect l="l" t="t" r="r" b="b"/>
              <a:pathLst>
                <a:path w="1533588" h="1682226">
                  <a:moveTo>
                    <a:pt x="0" y="0"/>
                  </a:moveTo>
                  <a:lnTo>
                    <a:pt x="1533589" y="0"/>
                  </a:lnTo>
                  <a:lnTo>
                    <a:pt x="1533589" y="1682226"/>
                  </a:lnTo>
                  <a:lnTo>
                    <a:pt x="0" y="1682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-536993" flipH="1">
              <a:off x="17551812" y="7991236"/>
              <a:ext cx="3606427" cy="1104468"/>
            </a:xfrm>
            <a:custGeom>
              <a:avLst/>
              <a:gdLst/>
              <a:ahLst/>
              <a:cxnLst/>
              <a:rect l="l" t="t" r="r" b="b"/>
              <a:pathLst>
                <a:path w="3606427" h="1104468">
                  <a:moveTo>
                    <a:pt x="3606427" y="0"/>
                  </a:moveTo>
                  <a:lnTo>
                    <a:pt x="0" y="0"/>
                  </a:lnTo>
                  <a:lnTo>
                    <a:pt x="0" y="1104469"/>
                  </a:lnTo>
                  <a:lnTo>
                    <a:pt x="3606427" y="1104469"/>
                  </a:lnTo>
                  <a:lnTo>
                    <a:pt x="3606427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-10312193">
              <a:off x="18974710" y="10670681"/>
              <a:ext cx="1854236" cy="635076"/>
            </a:xfrm>
            <a:custGeom>
              <a:avLst/>
              <a:gdLst/>
              <a:ahLst/>
              <a:cxnLst/>
              <a:rect l="l" t="t" r="r" b="b"/>
              <a:pathLst>
                <a:path w="1854236" h="635076">
                  <a:moveTo>
                    <a:pt x="0" y="0"/>
                  </a:moveTo>
                  <a:lnTo>
                    <a:pt x="1854237" y="0"/>
                  </a:lnTo>
                  <a:lnTo>
                    <a:pt x="1854237" y="635076"/>
                  </a:lnTo>
                  <a:lnTo>
                    <a:pt x="0" y="63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18337844" y="8904643"/>
              <a:ext cx="1904785" cy="1638115"/>
            </a:xfrm>
            <a:custGeom>
              <a:avLst/>
              <a:gdLst/>
              <a:ahLst/>
              <a:cxnLst/>
              <a:rect l="l" t="t" r="r" b="b"/>
              <a:pathLst>
                <a:path w="1904785" h="1638115">
                  <a:moveTo>
                    <a:pt x="0" y="0"/>
                  </a:moveTo>
                  <a:lnTo>
                    <a:pt x="1904785" y="0"/>
                  </a:lnTo>
                  <a:lnTo>
                    <a:pt x="1904785" y="1638115"/>
                  </a:lnTo>
                  <a:lnTo>
                    <a:pt x="0" y="1638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21209383" y="9723700"/>
              <a:ext cx="876156" cy="1049289"/>
            </a:xfrm>
            <a:custGeom>
              <a:avLst/>
              <a:gdLst/>
              <a:ahLst/>
              <a:cxnLst/>
              <a:rect l="l" t="t" r="r" b="b"/>
              <a:pathLst>
                <a:path w="876156" h="1049289">
                  <a:moveTo>
                    <a:pt x="0" y="0"/>
                  </a:moveTo>
                  <a:lnTo>
                    <a:pt x="876156" y="0"/>
                  </a:lnTo>
                  <a:lnTo>
                    <a:pt x="876156" y="1049289"/>
                  </a:lnTo>
                  <a:lnTo>
                    <a:pt x="0" y="1049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4819763">
              <a:off x="20632532" y="10319615"/>
              <a:ext cx="479761" cy="783283"/>
            </a:xfrm>
            <a:custGeom>
              <a:avLst/>
              <a:gdLst/>
              <a:ahLst/>
              <a:cxnLst/>
              <a:rect l="l" t="t" r="r" b="b"/>
              <a:pathLst>
                <a:path w="479761" h="783283">
                  <a:moveTo>
                    <a:pt x="0" y="0"/>
                  </a:moveTo>
                  <a:lnTo>
                    <a:pt x="479761" y="0"/>
                  </a:lnTo>
                  <a:lnTo>
                    <a:pt x="479761" y="783284"/>
                  </a:lnTo>
                  <a:lnTo>
                    <a:pt x="0" y="78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-1923819">
              <a:off x="5143580" y="6799375"/>
              <a:ext cx="1732994" cy="1598687"/>
            </a:xfrm>
            <a:custGeom>
              <a:avLst/>
              <a:gdLst/>
              <a:ahLst/>
              <a:cxnLst/>
              <a:rect l="l" t="t" r="r" b="b"/>
              <a:pathLst>
                <a:path w="1732994" h="1598687">
                  <a:moveTo>
                    <a:pt x="0" y="0"/>
                  </a:moveTo>
                  <a:lnTo>
                    <a:pt x="1732994" y="0"/>
                  </a:lnTo>
                  <a:lnTo>
                    <a:pt x="1732994" y="1598687"/>
                  </a:lnTo>
                  <a:lnTo>
                    <a:pt x="0" y="1598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</p:sp>
        <p:grpSp>
          <p:nvGrpSpPr>
            <p:cNvPr id="46" name="Group 46"/>
            <p:cNvGrpSpPr/>
            <p:nvPr/>
          </p:nvGrpSpPr>
          <p:grpSpPr>
            <a:xfrm>
              <a:off x="2875060" y="3267699"/>
              <a:ext cx="3971013" cy="1276604"/>
              <a:chOff x="0" y="0"/>
              <a:chExt cx="784398" cy="252169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84398" cy="252169"/>
              </a:xfrm>
              <a:custGeom>
                <a:avLst/>
                <a:gdLst/>
                <a:ahLst/>
                <a:cxnLst/>
                <a:rect l="l" t="t" r="r" b="b"/>
                <a:pathLst>
                  <a:path w="784398" h="252169">
                    <a:moveTo>
                      <a:pt x="0" y="0"/>
                    </a:moveTo>
                    <a:lnTo>
                      <a:pt x="784398" y="0"/>
                    </a:lnTo>
                    <a:lnTo>
                      <a:pt x="784398" y="252169"/>
                    </a:lnTo>
                    <a:lnTo>
                      <a:pt x="0" y="252169"/>
                    </a:lnTo>
                    <a:close/>
                  </a:path>
                </a:pathLst>
              </a:custGeom>
              <a:solidFill>
                <a:srgbClr val="A3AB57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19050"/>
                <a:ext cx="784398" cy="271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10797156" y="10736664"/>
              <a:ext cx="3971013" cy="1276604"/>
              <a:chOff x="0" y="0"/>
              <a:chExt cx="784398" cy="252169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784398" cy="252169"/>
              </a:xfrm>
              <a:custGeom>
                <a:avLst/>
                <a:gdLst/>
                <a:ahLst/>
                <a:cxnLst/>
                <a:rect l="l" t="t" r="r" b="b"/>
                <a:pathLst>
                  <a:path w="784398" h="252169">
                    <a:moveTo>
                      <a:pt x="0" y="0"/>
                    </a:moveTo>
                    <a:lnTo>
                      <a:pt x="784398" y="0"/>
                    </a:lnTo>
                    <a:lnTo>
                      <a:pt x="784398" y="252169"/>
                    </a:lnTo>
                    <a:lnTo>
                      <a:pt x="0" y="252169"/>
                    </a:lnTo>
                    <a:close/>
                  </a:path>
                </a:pathLst>
              </a:custGeom>
              <a:solidFill>
                <a:srgbClr val="A3AB57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19050"/>
                <a:ext cx="784398" cy="271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18226583" y="3267699"/>
              <a:ext cx="3971013" cy="1276604"/>
              <a:chOff x="0" y="0"/>
              <a:chExt cx="784398" cy="252169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784398" cy="252169"/>
              </a:xfrm>
              <a:custGeom>
                <a:avLst/>
                <a:gdLst/>
                <a:ahLst/>
                <a:cxnLst/>
                <a:rect l="l" t="t" r="r" b="b"/>
                <a:pathLst>
                  <a:path w="784398" h="252169">
                    <a:moveTo>
                      <a:pt x="0" y="0"/>
                    </a:moveTo>
                    <a:lnTo>
                      <a:pt x="784398" y="0"/>
                    </a:lnTo>
                    <a:lnTo>
                      <a:pt x="784398" y="252169"/>
                    </a:lnTo>
                    <a:lnTo>
                      <a:pt x="0" y="252169"/>
                    </a:lnTo>
                    <a:close/>
                  </a:path>
                </a:pathLst>
              </a:custGeom>
              <a:solidFill>
                <a:srgbClr val="A3AB57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19050"/>
                <a:ext cx="784398" cy="271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55" name="TextBox 55"/>
            <p:cNvSpPr txBox="1"/>
            <p:nvPr/>
          </p:nvSpPr>
          <p:spPr>
            <a:xfrm>
              <a:off x="869606" y="627123"/>
              <a:ext cx="19660997" cy="1467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00"/>
                </a:lnSpc>
              </a:pPr>
              <a:r>
                <a:rPr lang="en-US" sz="6500" b="1">
                  <a:solidFill>
                    <a:srgbClr val="4A2308"/>
                  </a:solidFill>
                  <a:latin typeface="Aleo Bold"/>
                  <a:ea typeface="Aleo Bold"/>
                  <a:cs typeface="Aleo Bold"/>
                  <a:sym typeface="Aleo Bold"/>
                </a:rPr>
                <a:t>Herbivores, Carnivores and Omnivores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3283268" y="3427635"/>
              <a:ext cx="3562806" cy="880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r>
                <a:rPr lang="en-US" sz="4000" b="1">
                  <a:solidFill>
                    <a:srgbClr val="4A2308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Herbivore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18634457" y="3427635"/>
              <a:ext cx="3792292" cy="880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r>
                <a:rPr lang="en-US" sz="4000" b="1">
                  <a:solidFill>
                    <a:srgbClr val="4A2308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Omnivore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11205878" y="10896600"/>
              <a:ext cx="3385825" cy="880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r>
                <a:rPr lang="en-US" sz="4000" b="1">
                  <a:solidFill>
                    <a:srgbClr val="4A2308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Carnivore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4522" y="-45553"/>
            <a:ext cx="18492522" cy="18492522"/>
          </a:xfrm>
          <a:custGeom>
            <a:avLst/>
            <a:gdLst/>
            <a:ahLst/>
            <a:cxnLst/>
            <a:rect l="l" t="t" r="r" b="b"/>
            <a:pathLst>
              <a:path w="18492522" h="18492522">
                <a:moveTo>
                  <a:pt x="0" y="0"/>
                </a:moveTo>
                <a:lnTo>
                  <a:pt x="18492522" y="0"/>
                </a:lnTo>
                <a:lnTo>
                  <a:pt x="18492522" y="18492522"/>
                </a:lnTo>
                <a:lnTo>
                  <a:pt x="0" y="184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 t="-48888" b="-2888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531946"/>
            <a:ext cx="18288000" cy="10008543"/>
            <a:chOff x="0" y="0"/>
            <a:chExt cx="24384000" cy="13344724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10603539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0"/>
                  </a:lnTo>
                  <a:lnTo>
                    <a:pt x="6239974" y="2403200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467510" y="9749839"/>
              <a:ext cx="5853497" cy="3594885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5" t="-750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0020181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6286236" y="8833248"/>
              <a:ext cx="7558822" cy="4511476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3152" b="-326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185650" y="552559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23101863" y="11805139"/>
              <a:ext cx="908234" cy="938025"/>
              <a:chOff x="0" y="0"/>
              <a:chExt cx="6350000" cy="65582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1194878" y="2179483"/>
              <a:ext cx="22222641" cy="9625656"/>
              <a:chOff x="0" y="0"/>
              <a:chExt cx="4389658" cy="190136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89658" cy="1901364"/>
              </a:xfrm>
              <a:custGeom>
                <a:avLst/>
                <a:gdLst/>
                <a:ahLst/>
                <a:cxnLst/>
                <a:rect l="l" t="t" r="r" b="b"/>
                <a:pathLst>
                  <a:path w="4389658" h="1901364">
                    <a:moveTo>
                      <a:pt x="35302" y="0"/>
                    </a:moveTo>
                    <a:lnTo>
                      <a:pt x="4354355" y="0"/>
                    </a:lnTo>
                    <a:cubicBezTo>
                      <a:pt x="4373852" y="0"/>
                      <a:pt x="4389658" y="15805"/>
                      <a:pt x="4389658" y="35302"/>
                    </a:cubicBezTo>
                    <a:lnTo>
                      <a:pt x="4389658" y="1866062"/>
                    </a:lnTo>
                    <a:cubicBezTo>
                      <a:pt x="4389658" y="1875424"/>
                      <a:pt x="4385938" y="1884404"/>
                      <a:pt x="4379318" y="1891024"/>
                    </a:cubicBezTo>
                    <a:cubicBezTo>
                      <a:pt x="4372697" y="1897645"/>
                      <a:pt x="4363718" y="1901364"/>
                      <a:pt x="4354355" y="1901364"/>
                    </a:cubicBezTo>
                    <a:lnTo>
                      <a:pt x="35302" y="1901364"/>
                    </a:lnTo>
                    <a:cubicBezTo>
                      <a:pt x="25940" y="1901364"/>
                      <a:pt x="16960" y="1897645"/>
                      <a:pt x="10340" y="1891024"/>
                    </a:cubicBezTo>
                    <a:cubicBezTo>
                      <a:pt x="3719" y="1884404"/>
                      <a:pt x="0" y="1875424"/>
                      <a:pt x="0" y="1866062"/>
                    </a:cubicBezTo>
                    <a:lnTo>
                      <a:pt x="0" y="35302"/>
                    </a:lnTo>
                    <a:cubicBezTo>
                      <a:pt x="0" y="25940"/>
                      <a:pt x="3719" y="16960"/>
                      <a:pt x="10340" y="10340"/>
                    </a:cubicBezTo>
                    <a:cubicBezTo>
                      <a:pt x="16960" y="3719"/>
                      <a:pt x="25940" y="0"/>
                      <a:pt x="35302" y="0"/>
                    </a:cubicBezTo>
                    <a:close/>
                  </a:path>
                </a:pathLst>
              </a:custGeom>
              <a:solidFill>
                <a:srgbClr val="CBD196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4389658" cy="19204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789436">
              <a:off x="1479744" y="2771371"/>
              <a:ext cx="4279405" cy="2471356"/>
            </a:xfrm>
            <a:custGeom>
              <a:avLst/>
              <a:gdLst/>
              <a:ahLst/>
              <a:cxnLst/>
              <a:rect l="l" t="t" r="r" b="b"/>
              <a:pathLst>
                <a:path w="4279405" h="2471356">
                  <a:moveTo>
                    <a:pt x="0" y="0"/>
                  </a:moveTo>
                  <a:lnTo>
                    <a:pt x="4279405" y="0"/>
                  </a:lnTo>
                  <a:lnTo>
                    <a:pt x="4279405" y="2471356"/>
                  </a:lnTo>
                  <a:lnTo>
                    <a:pt x="0" y="247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371600" y="7704108"/>
              <a:ext cx="5865662" cy="2258280"/>
            </a:xfrm>
            <a:custGeom>
              <a:avLst/>
              <a:gdLst/>
              <a:ahLst/>
              <a:cxnLst/>
              <a:rect l="l" t="t" r="r" b="b"/>
              <a:pathLst>
                <a:path w="5865662" h="2258280">
                  <a:moveTo>
                    <a:pt x="0" y="0"/>
                  </a:moveTo>
                  <a:lnTo>
                    <a:pt x="5865662" y="0"/>
                  </a:lnTo>
                  <a:lnTo>
                    <a:pt x="5865662" y="2258280"/>
                  </a:lnTo>
                  <a:lnTo>
                    <a:pt x="0" y="2258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869606" y="-133350"/>
              <a:ext cx="22454997" cy="1360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6000" b="1">
                  <a:solidFill>
                    <a:srgbClr val="4A2308"/>
                  </a:solidFill>
                  <a:latin typeface="Aleo Bold"/>
                  <a:ea typeface="Aleo Bold"/>
                  <a:cs typeface="Aleo Bold"/>
                  <a:sym typeface="Aleo Bold"/>
                </a:rPr>
                <a:t>Activity - Herbivores, carnivores and omnivores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731668" y="2487116"/>
              <a:ext cx="14873035" cy="3095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99"/>
                </a:lnSpc>
              </a:pPr>
              <a:r>
                <a:rPr lang="en-US" sz="4499">
                  <a:solidFill>
                    <a:srgbClr val="2D4A05"/>
                  </a:solidFill>
                  <a:latin typeface="Nunito"/>
                  <a:ea typeface="Nunito"/>
                  <a:cs typeface="Nunito"/>
                  <a:sym typeface="Nunito"/>
                </a:rPr>
                <a:t>In your group, look at the </a:t>
              </a:r>
              <a:r>
                <a:rPr lang="en-US" sz="4499" b="1">
                  <a:solidFill>
                    <a:srgbClr val="2D4A05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Consumers </a:t>
              </a:r>
              <a:r>
                <a:rPr lang="en-US" sz="4499">
                  <a:solidFill>
                    <a:srgbClr val="2D4A05"/>
                  </a:solidFill>
                  <a:latin typeface="Nunito"/>
                  <a:ea typeface="Nunito"/>
                  <a:cs typeface="Nunito"/>
                  <a:sym typeface="Nunito"/>
                </a:rPr>
                <a:t>and see if you can sort them into </a:t>
              </a:r>
              <a:r>
                <a:rPr lang="en-US" sz="4499" b="1">
                  <a:solidFill>
                    <a:srgbClr val="2D4A05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Herbivores,  Carnivores </a:t>
              </a:r>
              <a:r>
                <a:rPr lang="en-US" sz="4499">
                  <a:solidFill>
                    <a:srgbClr val="2D4A05"/>
                  </a:solidFill>
                  <a:latin typeface="Nunito"/>
                  <a:ea typeface="Nunito"/>
                  <a:cs typeface="Nunito"/>
                  <a:sym typeface="Nunito"/>
                </a:rPr>
                <a:t>and </a:t>
              </a:r>
              <a:r>
                <a:rPr lang="en-US" sz="4499" b="1">
                  <a:solidFill>
                    <a:srgbClr val="2D4A05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Omnivores</a:t>
              </a:r>
              <a:r>
                <a:rPr lang="en-US" sz="4499">
                  <a:solidFill>
                    <a:srgbClr val="2D4A05"/>
                  </a:solidFill>
                  <a:latin typeface="Nunito"/>
                  <a:ea typeface="Nunito"/>
                  <a:cs typeface="Nunito"/>
                  <a:sym typeface="Nunito"/>
                </a:rPr>
                <a:t>.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4555247" y="7826071"/>
              <a:ext cx="6985" cy="637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3"/>
                </a:lnSpc>
              </a:pPr>
              <a:endParaRPr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7467687" y="6757097"/>
              <a:ext cx="7260" cy="660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1"/>
                </a:lnSpc>
              </a:pPr>
              <a:endParaRPr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122071" y="552559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23" name="Freeform 23"/>
            <p:cNvSpPr/>
            <p:nvPr/>
          </p:nvSpPr>
          <p:spPr>
            <a:xfrm rot="5191210">
              <a:off x="7667173" y="7122593"/>
              <a:ext cx="3569846" cy="3622538"/>
            </a:xfrm>
            <a:custGeom>
              <a:avLst/>
              <a:gdLst/>
              <a:ahLst/>
              <a:cxnLst/>
              <a:rect l="l" t="t" r="r" b="b"/>
              <a:pathLst>
                <a:path w="3569846" h="3622538">
                  <a:moveTo>
                    <a:pt x="0" y="0"/>
                  </a:moveTo>
                  <a:lnTo>
                    <a:pt x="3569847" y="0"/>
                  </a:lnTo>
                  <a:lnTo>
                    <a:pt x="3569847" y="3622538"/>
                  </a:lnTo>
                  <a:lnTo>
                    <a:pt x="0" y="3622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4515694">
              <a:off x="8127482" y="9307827"/>
              <a:ext cx="898982" cy="995116"/>
            </a:xfrm>
            <a:custGeom>
              <a:avLst/>
              <a:gdLst/>
              <a:ahLst/>
              <a:cxnLst/>
              <a:rect l="l" t="t" r="r" b="b"/>
              <a:pathLst>
                <a:path w="898982" h="995116">
                  <a:moveTo>
                    <a:pt x="0" y="0"/>
                  </a:moveTo>
                  <a:lnTo>
                    <a:pt x="898982" y="0"/>
                  </a:lnTo>
                  <a:lnTo>
                    <a:pt x="898982" y="995116"/>
                  </a:lnTo>
                  <a:lnTo>
                    <a:pt x="0" y="995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t="-4668" b="-4668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1468226">
              <a:off x="10182111" y="8260097"/>
              <a:ext cx="1048841" cy="1587086"/>
            </a:xfrm>
            <a:custGeom>
              <a:avLst/>
              <a:gdLst/>
              <a:ahLst/>
              <a:cxnLst/>
              <a:rect l="l" t="t" r="r" b="b"/>
              <a:pathLst>
                <a:path w="1048841" h="1587086">
                  <a:moveTo>
                    <a:pt x="0" y="0"/>
                  </a:moveTo>
                  <a:lnTo>
                    <a:pt x="1048841" y="0"/>
                  </a:lnTo>
                  <a:lnTo>
                    <a:pt x="1048841" y="1587086"/>
                  </a:lnTo>
                  <a:lnTo>
                    <a:pt x="0" y="1587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190957" flipH="1">
              <a:off x="8873554" y="8464925"/>
              <a:ext cx="845291" cy="1247662"/>
            </a:xfrm>
            <a:custGeom>
              <a:avLst/>
              <a:gdLst/>
              <a:ahLst/>
              <a:cxnLst/>
              <a:rect l="l" t="t" r="r" b="b"/>
              <a:pathLst>
                <a:path w="845291" h="1247662">
                  <a:moveTo>
                    <a:pt x="845291" y="0"/>
                  </a:moveTo>
                  <a:lnTo>
                    <a:pt x="0" y="0"/>
                  </a:lnTo>
                  <a:lnTo>
                    <a:pt x="0" y="1247662"/>
                  </a:lnTo>
                  <a:lnTo>
                    <a:pt x="845291" y="1247662"/>
                  </a:lnTo>
                  <a:lnTo>
                    <a:pt x="845291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2531071">
              <a:off x="9216447" y="7376087"/>
              <a:ext cx="934887" cy="978940"/>
            </a:xfrm>
            <a:custGeom>
              <a:avLst/>
              <a:gdLst/>
              <a:ahLst/>
              <a:cxnLst/>
              <a:rect l="l" t="t" r="r" b="b"/>
              <a:pathLst>
                <a:path w="934887" h="978940">
                  <a:moveTo>
                    <a:pt x="0" y="0"/>
                  </a:moveTo>
                  <a:lnTo>
                    <a:pt x="934888" y="0"/>
                  </a:lnTo>
                  <a:lnTo>
                    <a:pt x="934888" y="978940"/>
                  </a:lnTo>
                  <a:lnTo>
                    <a:pt x="0" y="978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308199" flipH="1">
              <a:off x="7864037" y="8434521"/>
              <a:ext cx="1004109" cy="868555"/>
            </a:xfrm>
            <a:custGeom>
              <a:avLst/>
              <a:gdLst/>
              <a:ahLst/>
              <a:cxnLst/>
              <a:rect l="l" t="t" r="r" b="b"/>
              <a:pathLst>
                <a:path w="1004109" h="868555">
                  <a:moveTo>
                    <a:pt x="1004109" y="0"/>
                  </a:moveTo>
                  <a:lnTo>
                    <a:pt x="0" y="0"/>
                  </a:lnTo>
                  <a:lnTo>
                    <a:pt x="0" y="868555"/>
                  </a:lnTo>
                  <a:lnTo>
                    <a:pt x="1004109" y="868555"/>
                  </a:lnTo>
                  <a:lnTo>
                    <a:pt x="100410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9265979">
              <a:off x="8499293" y="7713848"/>
              <a:ext cx="811437" cy="890083"/>
            </a:xfrm>
            <a:custGeom>
              <a:avLst/>
              <a:gdLst/>
              <a:ahLst/>
              <a:cxnLst/>
              <a:rect l="l" t="t" r="r" b="b"/>
              <a:pathLst>
                <a:path w="811437" h="890083">
                  <a:moveTo>
                    <a:pt x="0" y="0"/>
                  </a:moveTo>
                  <a:lnTo>
                    <a:pt x="811437" y="0"/>
                  </a:lnTo>
                  <a:lnTo>
                    <a:pt x="811437" y="890083"/>
                  </a:lnTo>
                  <a:lnTo>
                    <a:pt x="0" y="890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9800380">
              <a:off x="9332416" y="10080507"/>
              <a:ext cx="1136193" cy="389146"/>
            </a:xfrm>
            <a:custGeom>
              <a:avLst/>
              <a:gdLst/>
              <a:ahLst/>
              <a:cxnLst/>
              <a:rect l="l" t="t" r="r" b="b"/>
              <a:pathLst>
                <a:path w="1136193" h="389146">
                  <a:moveTo>
                    <a:pt x="0" y="0"/>
                  </a:moveTo>
                  <a:lnTo>
                    <a:pt x="1136193" y="0"/>
                  </a:lnTo>
                  <a:lnTo>
                    <a:pt x="1136193" y="389146"/>
                  </a:lnTo>
                  <a:lnTo>
                    <a:pt x="0" y="389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9381933" y="9346281"/>
              <a:ext cx="603916" cy="723252"/>
            </a:xfrm>
            <a:custGeom>
              <a:avLst/>
              <a:gdLst/>
              <a:ahLst/>
              <a:cxnLst/>
              <a:rect l="l" t="t" r="r" b="b"/>
              <a:pathLst>
                <a:path w="603916" h="723252">
                  <a:moveTo>
                    <a:pt x="0" y="0"/>
                  </a:moveTo>
                  <a:lnTo>
                    <a:pt x="603916" y="0"/>
                  </a:lnTo>
                  <a:lnTo>
                    <a:pt x="603916" y="723252"/>
                  </a:lnTo>
                  <a:lnTo>
                    <a:pt x="0" y="723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1923819">
              <a:off x="9618717" y="8107904"/>
              <a:ext cx="953100" cy="879235"/>
            </a:xfrm>
            <a:custGeom>
              <a:avLst/>
              <a:gdLst/>
              <a:ahLst/>
              <a:cxnLst/>
              <a:rect l="l" t="t" r="r" b="b"/>
              <a:pathLst>
                <a:path w="953100" h="879235">
                  <a:moveTo>
                    <a:pt x="0" y="0"/>
                  </a:moveTo>
                  <a:lnTo>
                    <a:pt x="953100" y="0"/>
                  </a:lnTo>
                  <a:lnTo>
                    <a:pt x="953100" y="879235"/>
                  </a:lnTo>
                  <a:lnTo>
                    <a:pt x="0" y="87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</p:sp>
        <p:grpSp>
          <p:nvGrpSpPr>
            <p:cNvPr id="33" name="Group 33"/>
            <p:cNvGrpSpPr/>
            <p:nvPr/>
          </p:nvGrpSpPr>
          <p:grpSpPr>
            <a:xfrm>
              <a:off x="8371092" y="6165577"/>
              <a:ext cx="2183951" cy="702098"/>
              <a:chOff x="0" y="0"/>
              <a:chExt cx="784398" cy="252169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398" cy="252169"/>
              </a:xfrm>
              <a:custGeom>
                <a:avLst/>
                <a:gdLst/>
                <a:ahLst/>
                <a:cxnLst/>
                <a:rect l="l" t="t" r="r" b="b"/>
                <a:pathLst>
                  <a:path w="784398" h="252169">
                    <a:moveTo>
                      <a:pt x="0" y="0"/>
                    </a:moveTo>
                    <a:lnTo>
                      <a:pt x="784398" y="0"/>
                    </a:lnTo>
                    <a:lnTo>
                      <a:pt x="784398" y="252169"/>
                    </a:lnTo>
                    <a:lnTo>
                      <a:pt x="0" y="252169"/>
                    </a:lnTo>
                    <a:close/>
                  </a:path>
                </a:pathLst>
              </a:custGeom>
              <a:solidFill>
                <a:srgbClr val="A3AB57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19050"/>
                <a:ext cx="784398" cy="271219"/>
              </a:xfrm>
              <a:prstGeom prst="rect">
                <a:avLst/>
              </a:prstGeom>
            </p:spPr>
            <p:txBody>
              <a:bodyPr lIns="27939" tIns="27939" rIns="27939" bIns="27939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8595595" y="6257345"/>
              <a:ext cx="1959448" cy="480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sz="2199" b="1">
                  <a:solidFill>
                    <a:srgbClr val="4A2308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Herbivore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8019265" y="10806382"/>
              <a:ext cx="3115506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500">
                  <a:solidFill>
                    <a:srgbClr val="2D4A05"/>
                  </a:solidFill>
                  <a:latin typeface="Nunito"/>
                  <a:ea typeface="Nunito"/>
                  <a:cs typeface="Nunito"/>
                  <a:sym typeface="Nunito"/>
                </a:rPr>
                <a:t>only eats </a:t>
              </a:r>
              <a:r>
                <a:rPr lang="en-US" sz="2500" b="1">
                  <a:solidFill>
                    <a:srgbClr val="2D4A05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Plants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4808313" y="7748948"/>
              <a:ext cx="6985" cy="637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3"/>
                </a:lnSpc>
              </a:pPr>
              <a:endParaRPr/>
            </a:p>
          </p:txBody>
        </p:sp>
        <p:sp>
          <p:nvSpPr>
            <p:cNvPr id="39" name="Freeform 39"/>
            <p:cNvSpPr/>
            <p:nvPr/>
          </p:nvSpPr>
          <p:spPr>
            <a:xfrm rot="-2779048">
              <a:off x="13502624" y="7047759"/>
              <a:ext cx="3270811" cy="3319089"/>
            </a:xfrm>
            <a:custGeom>
              <a:avLst/>
              <a:gdLst/>
              <a:ahLst/>
              <a:cxnLst/>
              <a:rect l="l" t="t" r="r" b="b"/>
              <a:pathLst>
                <a:path w="3270811" h="3319089">
                  <a:moveTo>
                    <a:pt x="0" y="0"/>
                  </a:moveTo>
                  <a:lnTo>
                    <a:pt x="3270811" y="0"/>
                  </a:lnTo>
                  <a:lnTo>
                    <a:pt x="3270811" y="3319088"/>
                  </a:lnTo>
                  <a:lnTo>
                    <a:pt x="0" y="3319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547485" flipH="1">
              <a:off x="15129351" y="8149893"/>
              <a:ext cx="1436286" cy="1212465"/>
            </a:xfrm>
            <a:custGeom>
              <a:avLst/>
              <a:gdLst/>
              <a:ahLst/>
              <a:cxnLst/>
              <a:rect l="l" t="t" r="r" b="b"/>
              <a:pathLst>
                <a:path w="1436286" h="1212465">
                  <a:moveTo>
                    <a:pt x="1436286" y="0"/>
                  </a:moveTo>
                  <a:lnTo>
                    <a:pt x="0" y="0"/>
                  </a:lnTo>
                  <a:lnTo>
                    <a:pt x="0" y="1212465"/>
                  </a:lnTo>
                  <a:lnTo>
                    <a:pt x="1436286" y="1212465"/>
                  </a:lnTo>
                  <a:lnTo>
                    <a:pt x="1436286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4543214" y="9444286"/>
              <a:ext cx="600970" cy="559903"/>
            </a:xfrm>
            <a:custGeom>
              <a:avLst/>
              <a:gdLst/>
              <a:ahLst/>
              <a:cxnLst/>
              <a:rect l="l" t="t" r="r" b="b"/>
              <a:pathLst>
                <a:path w="600970" h="559903">
                  <a:moveTo>
                    <a:pt x="0" y="0"/>
                  </a:moveTo>
                  <a:lnTo>
                    <a:pt x="600970" y="0"/>
                  </a:lnTo>
                  <a:lnTo>
                    <a:pt x="600970" y="559903"/>
                  </a:lnTo>
                  <a:lnTo>
                    <a:pt x="0" y="559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-536993" flipH="1">
              <a:off x="14119266" y="7496242"/>
              <a:ext cx="1908198" cy="584386"/>
            </a:xfrm>
            <a:custGeom>
              <a:avLst/>
              <a:gdLst/>
              <a:ahLst/>
              <a:cxnLst/>
              <a:rect l="l" t="t" r="r" b="b"/>
              <a:pathLst>
                <a:path w="1908198" h="584386">
                  <a:moveTo>
                    <a:pt x="1908197" y="0"/>
                  </a:moveTo>
                  <a:lnTo>
                    <a:pt x="0" y="0"/>
                  </a:lnTo>
                  <a:lnTo>
                    <a:pt x="0" y="584385"/>
                  </a:lnTo>
                  <a:lnTo>
                    <a:pt x="1908197" y="584385"/>
                  </a:lnTo>
                  <a:lnTo>
                    <a:pt x="1908197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13803964" y="8365299"/>
              <a:ext cx="1007841" cy="866744"/>
            </a:xfrm>
            <a:custGeom>
              <a:avLst/>
              <a:gdLst/>
              <a:ahLst/>
              <a:cxnLst/>
              <a:rect l="l" t="t" r="r" b="b"/>
              <a:pathLst>
                <a:path w="1007841" h="866744">
                  <a:moveTo>
                    <a:pt x="0" y="0"/>
                  </a:moveTo>
                  <a:lnTo>
                    <a:pt x="1007842" y="0"/>
                  </a:lnTo>
                  <a:lnTo>
                    <a:pt x="1007842" y="866744"/>
                  </a:lnTo>
                  <a:lnTo>
                    <a:pt x="0" y="866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4819763">
              <a:off x="15494973" y="9610674"/>
              <a:ext cx="253847" cy="414443"/>
            </a:xfrm>
            <a:custGeom>
              <a:avLst/>
              <a:gdLst/>
              <a:ahLst/>
              <a:cxnLst/>
              <a:rect l="l" t="t" r="r" b="b"/>
              <a:pathLst>
                <a:path w="253847" h="414443">
                  <a:moveTo>
                    <a:pt x="0" y="0"/>
                  </a:moveTo>
                  <a:lnTo>
                    <a:pt x="253846" y="0"/>
                  </a:lnTo>
                  <a:lnTo>
                    <a:pt x="253846" y="414444"/>
                  </a:lnTo>
                  <a:lnTo>
                    <a:pt x="0" y="414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</p:sp>
        <p:grpSp>
          <p:nvGrpSpPr>
            <p:cNvPr id="45" name="Group 45"/>
            <p:cNvGrpSpPr/>
            <p:nvPr/>
          </p:nvGrpSpPr>
          <p:grpSpPr>
            <a:xfrm>
              <a:off x="13994110" y="6088454"/>
              <a:ext cx="2183951" cy="702098"/>
              <a:chOff x="0" y="0"/>
              <a:chExt cx="784398" cy="252169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398" cy="252169"/>
              </a:xfrm>
              <a:custGeom>
                <a:avLst/>
                <a:gdLst/>
                <a:ahLst/>
                <a:cxnLst/>
                <a:rect l="l" t="t" r="r" b="b"/>
                <a:pathLst>
                  <a:path w="784398" h="252169">
                    <a:moveTo>
                      <a:pt x="0" y="0"/>
                    </a:moveTo>
                    <a:lnTo>
                      <a:pt x="784398" y="0"/>
                    </a:lnTo>
                    <a:lnTo>
                      <a:pt x="784398" y="252169"/>
                    </a:lnTo>
                    <a:lnTo>
                      <a:pt x="0" y="252169"/>
                    </a:lnTo>
                    <a:close/>
                  </a:path>
                </a:pathLst>
              </a:custGeom>
              <a:solidFill>
                <a:srgbClr val="A3AB57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19050"/>
                <a:ext cx="784398" cy="271219"/>
              </a:xfrm>
              <a:prstGeom prst="rect">
                <a:avLst/>
              </a:prstGeom>
            </p:spPr>
            <p:txBody>
              <a:bodyPr lIns="27939" tIns="27939" rIns="27939" bIns="27939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14155029" y="6180222"/>
              <a:ext cx="1862113" cy="480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sz="2199" b="1">
                  <a:solidFill>
                    <a:srgbClr val="4A2308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Carnivore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13329334" y="10446684"/>
              <a:ext cx="3629700" cy="1131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2D4A05"/>
                  </a:solidFill>
                  <a:latin typeface="Nunito"/>
                  <a:ea typeface="Nunito"/>
                  <a:cs typeface="Nunito"/>
                  <a:sym typeface="Nunito"/>
                </a:rPr>
                <a:t>only eats </a:t>
              </a:r>
              <a:r>
                <a:rPr lang="en-US" sz="2499" b="1">
                  <a:solidFill>
                    <a:srgbClr val="2D4A05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Meat </a:t>
              </a:r>
              <a:r>
                <a:rPr lang="en-US" sz="2499">
                  <a:solidFill>
                    <a:srgbClr val="2D4A05"/>
                  </a:solidFill>
                  <a:latin typeface="Nunito"/>
                  <a:ea typeface="Nunito"/>
                  <a:cs typeface="Nunito"/>
                  <a:sym typeface="Nunito"/>
                </a:rPr>
                <a:t>from other animals</a:t>
              </a:r>
            </a:p>
          </p:txBody>
        </p:sp>
        <p:sp>
          <p:nvSpPr>
            <p:cNvPr id="50" name="Freeform 50"/>
            <p:cNvSpPr/>
            <p:nvPr/>
          </p:nvSpPr>
          <p:spPr>
            <a:xfrm>
              <a:off x="19135729" y="6875370"/>
              <a:ext cx="3617247" cy="3670638"/>
            </a:xfrm>
            <a:custGeom>
              <a:avLst/>
              <a:gdLst/>
              <a:ahLst/>
              <a:cxnLst/>
              <a:rect l="l" t="t" r="r" b="b"/>
              <a:pathLst>
                <a:path w="3617247" h="3670638">
                  <a:moveTo>
                    <a:pt x="0" y="0"/>
                  </a:moveTo>
                  <a:lnTo>
                    <a:pt x="3617247" y="0"/>
                  </a:lnTo>
                  <a:lnTo>
                    <a:pt x="3617247" y="3670638"/>
                  </a:lnTo>
                  <a:lnTo>
                    <a:pt x="0" y="3670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xmlns="" r:embed="rId3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TextBox 51"/>
            <p:cNvSpPr txBox="1"/>
            <p:nvPr/>
          </p:nvSpPr>
          <p:spPr>
            <a:xfrm>
              <a:off x="19442467" y="6533925"/>
              <a:ext cx="7260" cy="660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1"/>
                </a:lnSpc>
              </a:pPr>
              <a:endParaRPr/>
            </a:p>
          </p:txBody>
        </p:sp>
        <p:sp>
          <p:nvSpPr>
            <p:cNvPr id="52" name="Freeform 52"/>
            <p:cNvSpPr/>
            <p:nvPr/>
          </p:nvSpPr>
          <p:spPr>
            <a:xfrm>
              <a:off x="20341957" y="7008331"/>
              <a:ext cx="863521" cy="2158802"/>
            </a:xfrm>
            <a:custGeom>
              <a:avLst/>
              <a:gdLst/>
              <a:ahLst/>
              <a:cxnLst/>
              <a:rect l="l" t="t" r="r" b="b"/>
              <a:pathLst>
                <a:path w="863521" h="2158802">
                  <a:moveTo>
                    <a:pt x="0" y="0"/>
                  </a:moveTo>
                  <a:lnTo>
                    <a:pt x="863521" y="0"/>
                  </a:lnTo>
                  <a:lnTo>
                    <a:pt x="863521" y="2158802"/>
                  </a:lnTo>
                  <a:lnTo>
                    <a:pt x="0" y="21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rot="-4079053">
              <a:off x="19434245" y="8986834"/>
              <a:ext cx="934429" cy="1034353"/>
            </a:xfrm>
            <a:custGeom>
              <a:avLst/>
              <a:gdLst/>
              <a:ahLst/>
              <a:cxnLst/>
              <a:rect l="l" t="t" r="r" b="b"/>
              <a:pathLst>
                <a:path w="934429" h="1034353">
                  <a:moveTo>
                    <a:pt x="0" y="0"/>
                  </a:moveTo>
                  <a:lnTo>
                    <a:pt x="934429" y="0"/>
                  </a:lnTo>
                  <a:lnTo>
                    <a:pt x="934429" y="1034353"/>
                  </a:lnTo>
                  <a:lnTo>
                    <a:pt x="0" y="10343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t="-4668" b="-4668"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rot="779738" flipH="1">
              <a:off x="21077318" y="7372937"/>
              <a:ext cx="1090197" cy="1649665"/>
            </a:xfrm>
            <a:custGeom>
              <a:avLst/>
              <a:gdLst/>
              <a:ahLst/>
              <a:cxnLst/>
              <a:rect l="l" t="t" r="r" b="b"/>
              <a:pathLst>
                <a:path w="1090197" h="1649665">
                  <a:moveTo>
                    <a:pt x="1090196" y="0"/>
                  </a:moveTo>
                  <a:lnTo>
                    <a:pt x="0" y="0"/>
                  </a:lnTo>
                  <a:lnTo>
                    <a:pt x="0" y="1649665"/>
                  </a:lnTo>
                  <a:lnTo>
                    <a:pt x="1090196" y="1649665"/>
                  </a:lnTo>
                  <a:lnTo>
                    <a:pt x="1090196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rot="-898608">
              <a:off x="21360685" y="7770278"/>
              <a:ext cx="1228029" cy="1132857"/>
            </a:xfrm>
            <a:custGeom>
              <a:avLst/>
              <a:gdLst/>
              <a:ahLst/>
              <a:cxnLst/>
              <a:rect l="l" t="t" r="r" b="b"/>
              <a:pathLst>
                <a:path w="1228029" h="1132857">
                  <a:moveTo>
                    <a:pt x="0" y="0"/>
                  </a:moveTo>
                  <a:lnTo>
                    <a:pt x="1228030" y="0"/>
                  </a:lnTo>
                  <a:lnTo>
                    <a:pt x="1228030" y="1132857"/>
                  </a:lnTo>
                  <a:lnTo>
                    <a:pt x="0" y="1132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rot="2306749" flipH="1">
              <a:off x="20774661" y="7541547"/>
              <a:ext cx="836049" cy="1234021"/>
            </a:xfrm>
            <a:custGeom>
              <a:avLst/>
              <a:gdLst/>
              <a:ahLst/>
              <a:cxnLst/>
              <a:rect l="l" t="t" r="r" b="b"/>
              <a:pathLst>
                <a:path w="836049" h="1234021">
                  <a:moveTo>
                    <a:pt x="836049" y="0"/>
                  </a:moveTo>
                  <a:lnTo>
                    <a:pt x="0" y="0"/>
                  </a:lnTo>
                  <a:lnTo>
                    <a:pt x="0" y="1234021"/>
                  </a:lnTo>
                  <a:lnTo>
                    <a:pt x="836049" y="1234021"/>
                  </a:lnTo>
                  <a:lnTo>
                    <a:pt x="836049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rot="-2531071">
              <a:off x="20329504" y="7465980"/>
              <a:ext cx="971750" cy="1017540"/>
            </a:xfrm>
            <a:custGeom>
              <a:avLst/>
              <a:gdLst/>
              <a:ahLst/>
              <a:cxnLst/>
              <a:rect l="l" t="t" r="r" b="b"/>
              <a:pathLst>
                <a:path w="971750" h="1017540">
                  <a:moveTo>
                    <a:pt x="0" y="0"/>
                  </a:moveTo>
                  <a:lnTo>
                    <a:pt x="971750" y="0"/>
                  </a:lnTo>
                  <a:lnTo>
                    <a:pt x="971750" y="1017540"/>
                  </a:lnTo>
                  <a:lnTo>
                    <a:pt x="0" y="1017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rot="547485" flipH="1">
              <a:off x="20984488" y="8447109"/>
              <a:ext cx="1492920" cy="1260273"/>
            </a:xfrm>
            <a:custGeom>
              <a:avLst/>
              <a:gdLst/>
              <a:ahLst/>
              <a:cxnLst/>
              <a:rect l="l" t="t" r="r" b="b"/>
              <a:pathLst>
                <a:path w="1492920" h="1260273">
                  <a:moveTo>
                    <a:pt x="1492920" y="0"/>
                  </a:moveTo>
                  <a:lnTo>
                    <a:pt x="0" y="0"/>
                  </a:lnTo>
                  <a:lnTo>
                    <a:pt x="0" y="1260273"/>
                  </a:lnTo>
                  <a:lnTo>
                    <a:pt x="1492920" y="1260273"/>
                  </a:lnTo>
                  <a:lnTo>
                    <a:pt x="149292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>
              <a:off x="20799193" y="9287945"/>
              <a:ext cx="624666" cy="581980"/>
            </a:xfrm>
            <a:custGeom>
              <a:avLst/>
              <a:gdLst/>
              <a:ahLst/>
              <a:cxnLst/>
              <a:rect l="l" t="t" r="r" b="b"/>
              <a:pathLst>
                <a:path w="624666" h="581980">
                  <a:moveTo>
                    <a:pt x="0" y="0"/>
                  </a:moveTo>
                  <a:lnTo>
                    <a:pt x="624666" y="0"/>
                  </a:lnTo>
                  <a:lnTo>
                    <a:pt x="624666" y="581981"/>
                  </a:lnTo>
                  <a:lnTo>
                    <a:pt x="0" y="58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 rot="930773" flipH="1">
              <a:off x="19523348" y="7545740"/>
              <a:ext cx="1166379" cy="1008918"/>
            </a:xfrm>
            <a:custGeom>
              <a:avLst/>
              <a:gdLst/>
              <a:ahLst/>
              <a:cxnLst/>
              <a:rect l="l" t="t" r="r" b="b"/>
              <a:pathLst>
                <a:path w="1166379" h="1008918">
                  <a:moveTo>
                    <a:pt x="1166379" y="0"/>
                  </a:moveTo>
                  <a:lnTo>
                    <a:pt x="0" y="0"/>
                  </a:lnTo>
                  <a:lnTo>
                    <a:pt x="0" y="1008918"/>
                  </a:lnTo>
                  <a:lnTo>
                    <a:pt x="1166379" y="1008918"/>
                  </a:lnTo>
                  <a:lnTo>
                    <a:pt x="116637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 rot="9265979">
              <a:off x="19369864" y="8067000"/>
              <a:ext cx="843433" cy="925179"/>
            </a:xfrm>
            <a:custGeom>
              <a:avLst/>
              <a:gdLst/>
              <a:ahLst/>
              <a:cxnLst/>
              <a:rect l="l" t="t" r="r" b="b"/>
              <a:pathLst>
                <a:path w="843433" h="925179">
                  <a:moveTo>
                    <a:pt x="0" y="0"/>
                  </a:moveTo>
                  <a:lnTo>
                    <a:pt x="843433" y="0"/>
                  </a:lnTo>
                  <a:lnTo>
                    <a:pt x="843433" y="925179"/>
                  </a:lnTo>
                  <a:lnTo>
                    <a:pt x="0" y="925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 rot="-536993" flipH="1">
              <a:off x="19481271" y="8540223"/>
              <a:ext cx="1983439" cy="607428"/>
            </a:xfrm>
            <a:custGeom>
              <a:avLst/>
              <a:gdLst/>
              <a:ahLst/>
              <a:cxnLst/>
              <a:rect l="l" t="t" r="r" b="b"/>
              <a:pathLst>
                <a:path w="1983439" h="607428">
                  <a:moveTo>
                    <a:pt x="1983439" y="0"/>
                  </a:moveTo>
                  <a:lnTo>
                    <a:pt x="0" y="0"/>
                  </a:lnTo>
                  <a:lnTo>
                    <a:pt x="0" y="607428"/>
                  </a:lnTo>
                  <a:lnTo>
                    <a:pt x="1983439" y="607428"/>
                  </a:lnTo>
                  <a:lnTo>
                    <a:pt x="1983439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 rot="-10312193">
              <a:off x="20263827" y="10013846"/>
              <a:ext cx="1019780" cy="349275"/>
            </a:xfrm>
            <a:custGeom>
              <a:avLst/>
              <a:gdLst/>
              <a:ahLst/>
              <a:cxnLst/>
              <a:rect l="l" t="t" r="r" b="b"/>
              <a:pathLst>
                <a:path w="1019780" h="349275">
                  <a:moveTo>
                    <a:pt x="0" y="0"/>
                  </a:moveTo>
                  <a:lnTo>
                    <a:pt x="1019781" y="0"/>
                  </a:lnTo>
                  <a:lnTo>
                    <a:pt x="1019781" y="349275"/>
                  </a:lnTo>
                  <a:lnTo>
                    <a:pt x="0" y="349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>
              <a:off x="19913568" y="9042572"/>
              <a:ext cx="1047581" cy="900919"/>
            </a:xfrm>
            <a:custGeom>
              <a:avLst/>
              <a:gdLst/>
              <a:ahLst/>
              <a:cxnLst/>
              <a:rect l="l" t="t" r="r" b="b"/>
              <a:pathLst>
                <a:path w="1047581" h="900919">
                  <a:moveTo>
                    <a:pt x="0" y="0"/>
                  </a:moveTo>
                  <a:lnTo>
                    <a:pt x="1047580" y="0"/>
                  </a:lnTo>
                  <a:lnTo>
                    <a:pt x="1047580" y="900920"/>
                  </a:lnTo>
                  <a:lnTo>
                    <a:pt x="0" y="900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</p:sp>
        <p:sp>
          <p:nvSpPr>
            <p:cNvPr id="65" name="Freeform 65"/>
            <p:cNvSpPr/>
            <p:nvPr/>
          </p:nvSpPr>
          <p:spPr>
            <a:xfrm>
              <a:off x="21492838" y="9493032"/>
              <a:ext cx="481863" cy="577081"/>
            </a:xfrm>
            <a:custGeom>
              <a:avLst/>
              <a:gdLst/>
              <a:ahLst/>
              <a:cxnLst/>
              <a:rect l="l" t="t" r="r" b="b"/>
              <a:pathLst>
                <a:path w="481863" h="577081">
                  <a:moveTo>
                    <a:pt x="0" y="0"/>
                  </a:moveTo>
                  <a:lnTo>
                    <a:pt x="481862" y="0"/>
                  </a:lnTo>
                  <a:lnTo>
                    <a:pt x="481862" y="577081"/>
                  </a:lnTo>
                  <a:lnTo>
                    <a:pt x="0" y="577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</p:sp>
        <p:sp>
          <p:nvSpPr>
            <p:cNvPr id="66" name="Freeform 66"/>
            <p:cNvSpPr/>
            <p:nvPr/>
          </p:nvSpPr>
          <p:spPr>
            <a:xfrm rot="-4819763">
              <a:off x="21175585" y="9820769"/>
              <a:ext cx="263856" cy="430785"/>
            </a:xfrm>
            <a:custGeom>
              <a:avLst/>
              <a:gdLst/>
              <a:ahLst/>
              <a:cxnLst/>
              <a:rect l="l" t="t" r="r" b="b"/>
              <a:pathLst>
                <a:path w="263856" h="430785">
                  <a:moveTo>
                    <a:pt x="0" y="0"/>
                  </a:moveTo>
                  <a:lnTo>
                    <a:pt x="263856" y="0"/>
                  </a:lnTo>
                  <a:lnTo>
                    <a:pt x="263856" y="430785"/>
                  </a:lnTo>
                  <a:lnTo>
                    <a:pt x="0" y="4307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</p:sp>
        <p:grpSp>
          <p:nvGrpSpPr>
            <p:cNvPr id="67" name="Group 67"/>
            <p:cNvGrpSpPr/>
            <p:nvPr/>
          </p:nvGrpSpPr>
          <p:grpSpPr>
            <a:xfrm>
              <a:off x="19852377" y="5942404"/>
              <a:ext cx="2183951" cy="702098"/>
              <a:chOff x="0" y="0"/>
              <a:chExt cx="784398" cy="252169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784398" cy="252169"/>
              </a:xfrm>
              <a:custGeom>
                <a:avLst/>
                <a:gdLst/>
                <a:ahLst/>
                <a:cxnLst/>
                <a:rect l="l" t="t" r="r" b="b"/>
                <a:pathLst>
                  <a:path w="784398" h="252169">
                    <a:moveTo>
                      <a:pt x="0" y="0"/>
                    </a:moveTo>
                    <a:lnTo>
                      <a:pt x="784398" y="0"/>
                    </a:lnTo>
                    <a:lnTo>
                      <a:pt x="784398" y="252169"/>
                    </a:lnTo>
                    <a:lnTo>
                      <a:pt x="0" y="252169"/>
                    </a:lnTo>
                    <a:close/>
                  </a:path>
                </a:pathLst>
              </a:custGeom>
              <a:solidFill>
                <a:srgbClr val="A3AB57"/>
              </a:solidFill>
            </p:spPr>
          </p:sp>
          <p:sp>
            <p:nvSpPr>
              <p:cNvPr id="69" name="TextBox 69"/>
              <p:cNvSpPr txBox="1"/>
              <p:nvPr/>
            </p:nvSpPr>
            <p:spPr>
              <a:xfrm>
                <a:off x="0" y="-19050"/>
                <a:ext cx="784398" cy="271219"/>
              </a:xfrm>
              <a:prstGeom prst="rect">
                <a:avLst/>
              </a:prstGeom>
            </p:spPr>
            <p:txBody>
              <a:bodyPr lIns="27939" tIns="27939" rIns="27939" bIns="27939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70" name="TextBox 70"/>
            <p:cNvSpPr txBox="1"/>
            <p:nvPr/>
          </p:nvSpPr>
          <p:spPr>
            <a:xfrm>
              <a:off x="20076697" y="6034172"/>
              <a:ext cx="2085659" cy="480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sz="2199" b="1">
                  <a:solidFill>
                    <a:srgbClr val="4A2308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Omnivore</a:t>
              </a: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18994107" y="10583210"/>
              <a:ext cx="4244685" cy="1140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2D4A05"/>
                  </a:solidFill>
                  <a:latin typeface="Nunito"/>
                  <a:ea typeface="Nunito"/>
                  <a:cs typeface="Nunito"/>
                  <a:sym typeface="Nunito"/>
                </a:rPr>
                <a:t>eats a mix of </a:t>
              </a:r>
              <a:r>
                <a:rPr lang="en-US" sz="2500" b="1">
                  <a:solidFill>
                    <a:srgbClr val="2D4A05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Plants </a:t>
              </a:r>
              <a:r>
                <a:rPr lang="en-US" sz="2500">
                  <a:solidFill>
                    <a:srgbClr val="2D4A05"/>
                  </a:solidFill>
                  <a:latin typeface="Nunito"/>
                  <a:ea typeface="Nunito"/>
                  <a:cs typeface="Nunito"/>
                  <a:sym typeface="Nunito"/>
                </a:rPr>
                <a:t>and </a:t>
              </a:r>
              <a:r>
                <a:rPr lang="en-US" sz="2500" b="1">
                  <a:solidFill>
                    <a:srgbClr val="2D4A05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Meat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48888" b="-2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699154" cy="10540488"/>
            <a:chOff x="0" y="0"/>
            <a:chExt cx="24932205" cy="14053985"/>
          </a:xfrm>
        </p:grpSpPr>
        <p:sp>
          <p:nvSpPr>
            <p:cNvPr id="4" name="Freeform 4"/>
            <p:cNvSpPr/>
            <p:nvPr/>
          </p:nvSpPr>
          <p:spPr>
            <a:xfrm rot="5400000">
              <a:off x="5340350" y="-533400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</a:blip>
              <a:stretch>
                <a:fillRect l="-48888" r="-2888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18144026" y="11312799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467510" y="10459099"/>
              <a:ext cx="5853497" cy="3594885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6"/>
                  </a:lnTo>
                  <a:lnTo>
                    <a:pt x="0" y="359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5" t="-750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0729442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6286236" y="9542509"/>
              <a:ext cx="7558822" cy="4511476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3152" b="-326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185650" y="623485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10" name="Freeform 10"/>
            <p:cNvSpPr/>
            <p:nvPr/>
          </p:nvSpPr>
          <p:spPr>
            <a:xfrm rot="801037">
              <a:off x="732048" y="7942480"/>
              <a:ext cx="5415413" cy="4061560"/>
            </a:xfrm>
            <a:custGeom>
              <a:avLst/>
              <a:gdLst/>
              <a:ahLst/>
              <a:cxnLst/>
              <a:rect l="l" t="t" r="r" b="b"/>
              <a:pathLst>
                <a:path w="5415413" h="4061560">
                  <a:moveTo>
                    <a:pt x="0" y="0"/>
                  </a:moveTo>
                  <a:lnTo>
                    <a:pt x="5415413" y="0"/>
                  </a:lnTo>
                  <a:lnTo>
                    <a:pt x="5415413" y="4061559"/>
                  </a:lnTo>
                  <a:lnTo>
                    <a:pt x="0" y="4061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22824941" y="12228395"/>
              <a:ext cx="1185156" cy="1224029"/>
              <a:chOff x="0" y="0"/>
              <a:chExt cx="6350000" cy="65582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10"/>
                <a:stretch>
                  <a:fillRect t="-422" b="-422"/>
                </a:stretch>
              </a:blip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</p:sp>
        </p:grpSp>
        <p:sp>
          <p:nvSpPr>
            <p:cNvPr id="14" name="Freeform 14"/>
            <p:cNvSpPr/>
            <p:nvPr/>
          </p:nvSpPr>
          <p:spPr>
            <a:xfrm rot="-4895737" flipV="1">
              <a:off x="13898143" y="7339660"/>
              <a:ext cx="1095646" cy="2070808"/>
            </a:xfrm>
            <a:custGeom>
              <a:avLst/>
              <a:gdLst/>
              <a:ahLst/>
              <a:cxnLst/>
              <a:rect l="l" t="t" r="r" b="b"/>
              <a:pathLst>
                <a:path w="1095646" h="2070808">
                  <a:moveTo>
                    <a:pt x="0" y="2070808"/>
                  </a:moveTo>
                  <a:lnTo>
                    <a:pt x="1095646" y="2070808"/>
                  </a:lnTo>
                  <a:lnTo>
                    <a:pt x="1095646" y="0"/>
                  </a:lnTo>
                  <a:lnTo>
                    <a:pt x="0" y="0"/>
                  </a:lnTo>
                  <a:lnTo>
                    <a:pt x="0" y="2070808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4820555" flipV="1">
              <a:off x="10049774" y="8719007"/>
              <a:ext cx="1095646" cy="2070808"/>
            </a:xfrm>
            <a:custGeom>
              <a:avLst/>
              <a:gdLst/>
              <a:ahLst/>
              <a:cxnLst/>
              <a:rect l="l" t="t" r="r" b="b"/>
              <a:pathLst>
                <a:path w="1095646" h="2070808">
                  <a:moveTo>
                    <a:pt x="0" y="2070808"/>
                  </a:moveTo>
                  <a:lnTo>
                    <a:pt x="1095645" y="2070808"/>
                  </a:lnTo>
                  <a:lnTo>
                    <a:pt x="1095645" y="0"/>
                  </a:lnTo>
                  <a:lnTo>
                    <a:pt x="0" y="0"/>
                  </a:lnTo>
                  <a:lnTo>
                    <a:pt x="0" y="2070808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-5259206" flipV="1">
              <a:off x="6075219" y="10022519"/>
              <a:ext cx="1095646" cy="2070808"/>
            </a:xfrm>
            <a:custGeom>
              <a:avLst/>
              <a:gdLst/>
              <a:ahLst/>
              <a:cxnLst/>
              <a:rect l="l" t="t" r="r" b="b"/>
              <a:pathLst>
                <a:path w="1095646" h="2070808">
                  <a:moveTo>
                    <a:pt x="0" y="2070808"/>
                  </a:moveTo>
                  <a:lnTo>
                    <a:pt x="1095646" y="2070808"/>
                  </a:lnTo>
                  <a:lnTo>
                    <a:pt x="1095646" y="0"/>
                  </a:lnTo>
                  <a:lnTo>
                    <a:pt x="0" y="0"/>
                  </a:lnTo>
                  <a:lnTo>
                    <a:pt x="0" y="2070808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4520908">
              <a:off x="1505616" y="4572289"/>
              <a:ext cx="3183242" cy="3515628"/>
            </a:xfrm>
            <a:custGeom>
              <a:avLst/>
              <a:gdLst/>
              <a:ahLst/>
              <a:cxnLst/>
              <a:rect l="l" t="t" r="r" b="b"/>
              <a:pathLst>
                <a:path w="3183242" h="3515628">
                  <a:moveTo>
                    <a:pt x="0" y="0"/>
                  </a:moveTo>
                  <a:lnTo>
                    <a:pt x="3183241" y="0"/>
                  </a:lnTo>
                  <a:lnTo>
                    <a:pt x="3183241" y="3515629"/>
                  </a:lnTo>
                  <a:lnTo>
                    <a:pt x="0" y="3515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793211" y="321111"/>
              <a:ext cx="13539673" cy="1467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00"/>
                </a:lnSpc>
              </a:pPr>
              <a:r>
                <a:rPr lang="en-US" sz="6500" b="1">
                  <a:solidFill>
                    <a:srgbClr val="4A2308"/>
                  </a:solidFill>
                  <a:latin typeface="Aleo Bold"/>
                  <a:ea typeface="Aleo Bold"/>
                  <a:cs typeface="Aleo Bold"/>
                  <a:sym typeface="Aleo Bold"/>
                </a:rPr>
                <a:t>What is a food chain?</a:t>
              </a:r>
            </a:p>
          </p:txBody>
        </p:sp>
        <p:sp>
          <p:nvSpPr>
            <p:cNvPr id="19" name="Freeform 19"/>
            <p:cNvSpPr/>
            <p:nvPr/>
          </p:nvSpPr>
          <p:spPr>
            <a:xfrm rot="3562533">
              <a:off x="3091627" y="5366215"/>
              <a:ext cx="2589182" cy="1927776"/>
            </a:xfrm>
            <a:custGeom>
              <a:avLst/>
              <a:gdLst/>
              <a:ahLst/>
              <a:cxnLst/>
              <a:rect l="l" t="t" r="r" b="b"/>
              <a:pathLst>
                <a:path w="2589182" h="1927776">
                  <a:moveTo>
                    <a:pt x="0" y="0"/>
                  </a:moveTo>
                  <a:lnTo>
                    <a:pt x="2589182" y="0"/>
                  </a:lnTo>
                  <a:lnTo>
                    <a:pt x="2589182" y="1927776"/>
                  </a:lnTo>
                  <a:lnTo>
                    <a:pt x="0" y="1927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 l="-15930" t="-71963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3559912">
              <a:off x="1191591" y="2078155"/>
              <a:ext cx="3811291" cy="4159662"/>
            </a:xfrm>
            <a:custGeom>
              <a:avLst/>
              <a:gdLst/>
              <a:ahLst/>
              <a:cxnLst/>
              <a:rect l="l" t="t" r="r" b="b"/>
              <a:pathLst>
                <a:path w="3811291" h="4159662">
                  <a:moveTo>
                    <a:pt x="0" y="0"/>
                  </a:moveTo>
                  <a:lnTo>
                    <a:pt x="3811291" y="0"/>
                  </a:lnTo>
                  <a:lnTo>
                    <a:pt x="3811291" y="4159662"/>
                  </a:lnTo>
                  <a:lnTo>
                    <a:pt x="0" y="4159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grpSp>
          <p:nvGrpSpPr>
            <p:cNvPr id="21" name="Group 21"/>
            <p:cNvGrpSpPr/>
            <p:nvPr/>
          </p:nvGrpSpPr>
          <p:grpSpPr>
            <a:xfrm>
              <a:off x="11052477" y="2412512"/>
              <a:ext cx="11868175" cy="2767492"/>
              <a:chOff x="0" y="0"/>
              <a:chExt cx="2344331" cy="54666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344331" cy="546665"/>
              </a:xfrm>
              <a:custGeom>
                <a:avLst/>
                <a:gdLst/>
                <a:ahLst/>
                <a:cxnLst/>
                <a:rect l="l" t="t" r="r" b="b"/>
                <a:pathLst>
                  <a:path w="2344331" h="546665">
                    <a:moveTo>
                      <a:pt x="58274" y="0"/>
                    </a:moveTo>
                    <a:lnTo>
                      <a:pt x="2286056" y="0"/>
                    </a:lnTo>
                    <a:cubicBezTo>
                      <a:pt x="2301512" y="0"/>
                      <a:pt x="2316334" y="6140"/>
                      <a:pt x="2327263" y="17068"/>
                    </a:cubicBezTo>
                    <a:cubicBezTo>
                      <a:pt x="2338191" y="27997"/>
                      <a:pt x="2344331" y="42819"/>
                      <a:pt x="2344331" y="58274"/>
                    </a:cubicBezTo>
                    <a:lnTo>
                      <a:pt x="2344331" y="488391"/>
                    </a:lnTo>
                    <a:cubicBezTo>
                      <a:pt x="2344331" y="503846"/>
                      <a:pt x="2338191" y="518668"/>
                      <a:pt x="2327263" y="529597"/>
                    </a:cubicBezTo>
                    <a:cubicBezTo>
                      <a:pt x="2316334" y="540525"/>
                      <a:pt x="2301512" y="546665"/>
                      <a:pt x="2286056" y="546665"/>
                    </a:cubicBezTo>
                    <a:lnTo>
                      <a:pt x="58274" y="546665"/>
                    </a:lnTo>
                    <a:cubicBezTo>
                      <a:pt x="42819" y="546665"/>
                      <a:pt x="27997" y="540525"/>
                      <a:pt x="17068" y="529597"/>
                    </a:cubicBezTo>
                    <a:cubicBezTo>
                      <a:pt x="6140" y="518668"/>
                      <a:pt x="0" y="503846"/>
                      <a:pt x="0" y="488391"/>
                    </a:cubicBezTo>
                    <a:lnTo>
                      <a:pt x="0" y="58274"/>
                    </a:lnTo>
                    <a:cubicBezTo>
                      <a:pt x="0" y="42819"/>
                      <a:pt x="6140" y="27997"/>
                      <a:pt x="17068" y="17068"/>
                    </a:cubicBezTo>
                    <a:cubicBezTo>
                      <a:pt x="27997" y="6140"/>
                      <a:pt x="42819" y="0"/>
                      <a:pt x="58274" y="0"/>
                    </a:cubicBezTo>
                    <a:close/>
                  </a:path>
                </a:pathLst>
              </a:custGeom>
              <a:solidFill>
                <a:srgbClr val="EEDC9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19050"/>
                <a:ext cx="2344331" cy="5657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-5284022">
              <a:off x="8122728" y="9759862"/>
              <a:ext cx="993397" cy="1416608"/>
            </a:xfrm>
            <a:custGeom>
              <a:avLst/>
              <a:gdLst/>
              <a:ahLst/>
              <a:cxnLst/>
              <a:rect l="l" t="t" r="r" b="b"/>
              <a:pathLst>
                <a:path w="993397" h="1416608">
                  <a:moveTo>
                    <a:pt x="0" y="0"/>
                  </a:moveTo>
                  <a:lnTo>
                    <a:pt x="993397" y="0"/>
                  </a:lnTo>
                  <a:lnTo>
                    <a:pt x="993397" y="1416609"/>
                  </a:lnTo>
                  <a:lnTo>
                    <a:pt x="0" y="1416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1507028" y="7934081"/>
              <a:ext cx="3590601" cy="3640660"/>
            </a:xfrm>
            <a:custGeom>
              <a:avLst/>
              <a:gdLst/>
              <a:ahLst/>
              <a:cxnLst/>
              <a:rect l="l" t="t" r="r" b="b"/>
              <a:pathLst>
                <a:path w="3590601" h="3640660">
                  <a:moveTo>
                    <a:pt x="0" y="0"/>
                  </a:moveTo>
                  <a:lnTo>
                    <a:pt x="3590601" y="0"/>
                  </a:lnTo>
                  <a:lnTo>
                    <a:pt x="3590601" y="3640660"/>
                  </a:lnTo>
                  <a:lnTo>
                    <a:pt x="0" y="3640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-1207750" flipH="1">
              <a:off x="14354828" y="4387846"/>
              <a:ext cx="10116082" cy="4476366"/>
            </a:xfrm>
            <a:custGeom>
              <a:avLst/>
              <a:gdLst/>
              <a:ahLst/>
              <a:cxnLst/>
              <a:rect l="l" t="t" r="r" b="b"/>
              <a:pathLst>
                <a:path w="10116082" h="4476366">
                  <a:moveTo>
                    <a:pt x="10116083" y="0"/>
                  </a:moveTo>
                  <a:lnTo>
                    <a:pt x="0" y="0"/>
                  </a:lnTo>
                  <a:lnTo>
                    <a:pt x="0" y="4476367"/>
                  </a:lnTo>
                  <a:lnTo>
                    <a:pt x="10116083" y="4476367"/>
                  </a:lnTo>
                  <a:lnTo>
                    <a:pt x="10116083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12185650" y="623485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430121" y="2783432"/>
              <a:ext cx="11112886" cy="2041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</a:pPr>
              <a:r>
                <a:rPr lang="en-US" sz="4499" b="1">
                  <a:solidFill>
                    <a:srgbClr val="63202D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It shows how energy is passed from plants to animals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48888" b="-28888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 l="-48888" r="-2888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531946"/>
            <a:ext cx="18288000" cy="10008543"/>
            <a:chOff x="0" y="0"/>
            <a:chExt cx="24384000" cy="13344724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10603539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0"/>
                  </a:lnTo>
                  <a:lnTo>
                    <a:pt x="6239974" y="2403200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467510" y="9749839"/>
              <a:ext cx="5853497" cy="3594885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5" t="-750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0020181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6286236" y="8833248"/>
              <a:ext cx="7558822" cy="4511476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3152" b="-326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185650" y="552559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22824941" y="11519134"/>
              <a:ext cx="1185156" cy="1224029"/>
              <a:chOff x="0" y="0"/>
              <a:chExt cx="6350000" cy="65582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1371600" y="2698810"/>
              <a:ext cx="21263492" cy="6815521"/>
              <a:chOff x="0" y="0"/>
              <a:chExt cx="4200196" cy="134627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200196" cy="1346276"/>
              </a:xfrm>
              <a:custGeom>
                <a:avLst/>
                <a:gdLst/>
                <a:ahLst/>
                <a:cxnLst/>
                <a:rect l="l" t="t" r="r" b="b"/>
                <a:pathLst>
                  <a:path w="4200196" h="1346276">
                    <a:moveTo>
                      <a:pt x="36895" y="0"/>
                    </a:moveTo>
                    <a:lnTo>
                      <a:pt x="4163301" y="0"/>
                    </a:lnTo>
                    <a:cubicBezTo>
                      <a:pt x="4173086" y="0"/>
                      <a:pt x="4182471" y="3887"/>
                      <a:pt x="4189390" y="10806"/>
                    </a:cubicBezTo>
                    <a:cubicBezTo>
                      <a:pt x="4196309" y="17725"/>
                      <a:pt x="4200196" y="27110"/>
                      <a:pt x="4200196" y="36895"/>
                    </a:cubicBezTo>
                    <a:lnTo>
                      <a:pt x="4200196" y="1309381"/>
                    </a:lnTo>
                    <a:cubicBezTo>
                      <a:pt x="4200196" y="1319166"/>
                      <a:pt x="4196309" y="1328550"/>
                      <a:pt x="4189390" y="1335469"/>
                    </a:cubicBezTo>
                    <a:cubicBezTo>
                      <a:pt x="4182471" y="1342389"/>
                      <a:pt x="4173086" y="1346276"/>
                      <a:pt x="4163301" y="1346276"/>
                    </a:cubicBezTo>
                    <a:lnTo>
                      <a:pt x="36895" y="1346276"/>
                    </a:lnTo>
                    <a:cubicBezTo>
                      <a:pt x="27110" y="1346276"/>
                      <a:pt x="17725" y="1342389"/>
                      <a:pt x="10806" y="1335469"/>
                    </a:cubicBezTo>
                    <a:cubicBezTo>
                      <a:pt x="3887" y="1328550"/>
                      <a:pt x="0" y="1319166"/>
                      <a:pt x="0" y="1309381"/>
                    </a:cubicBezTo>
                    <a:lnTo>
                      <a:pt x="0" y="36895"/>
                    </a:lnTo>
                    <a:cubicBezTo>
                      <a:pt x="0" y="27110"/>
                      <a:pt x="3887" y="17725"/>
                      <a:pt x="10806" y="10806"/>
                    </a:cubicBezTo>
                    <a:cubicBezTo>
                      <a:pt x="17725" y="3887"/>
                      <a:pt x="27110" y="0"/>
                      <a:pt x="36895" y="0"/>
                    </a:cubicBezTo>
                    <a:close/>
                  </a:path>
                </a:pathLst>
              </a:custGeom>
              <a:solidFill>
                <a:srgbClr val="CDAFAD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4200196" cy="13653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880956">
              <a:off x="1958861" y="3670696"/>
              <a:ext cx="4279405" cy="2471356"/>
            </a:xfrm>
            <a:custGeom>
              <a:avLst/>
              <a:gdLst/>
              <a:ahLst/>
              <a:cxnLst/>
              <a:rect l="l" t="t" r="r" b="b"/>
              <a:pathLst>
                <a:path w="4279405" h="2471356">
                  <a:moveTo>
                    <a:pt x="0" y="0"/>
                  </a:moveTo>
                  <a:lnTo>
                    <a:pt x="4279405" y="0"/>
                  </a:lnTo>
                  <a:lnTo>
                    <a:pt x="4279405" y="2471357"/>
                  </a:lnTo>
                  <a:lnTo>
                    <a:pt x="0" y="2471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869606" y="-123825"/>
              <a:ext cx="22960710" cy="1329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260"/>
                </a:lnSpc>
              </a:pPr>
              <a:r>
                <a:rPr lang="en-US" sz="5900" b="1">
                  <a:solidFill>
                    <a:srgbClr val="4A2308"/>
                  </a:solidFill>
                  <a:latin typeface="Aleo Bold"/>
                  <a:ea typeface="Aleo Bold"/>
                  <a:cs typeface="Aleo Bold"/>
                  <a:sym typeface="Aleo Bold"/>
                </a:rPr>
                <a:t>Activity - Finding food chains on Cuthbert’s Moor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6824525" y="3283994"/>
              <a:ext cx="15099821" cy="55594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99"/>
                </a:lnSpc>
              </a:pPr>
              <a:r>
                <a:rPr lang="en-US" sz="4499">
                  <a:solidFill>
                    <a:srgbClr val="63202D"/>
                  </a:solidFill>
                  <a:latin typeface="Nunito"/>
                  <a:ea typeface="Nunito"/>
                  <a:cs typeface="Nunito"/>
                  <a:sym typeface="Nunito"/>
                </a:rPr>
                <a:t>Pick one of the </a:t>
              </a:r>
              <a:r>
                <a:rPr lang="en-US" sz="4499" b="1">
                  <a:solidFill>
                    <a:srgbClr val="63202D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Producers </a:t>
              </a:r>
              <a:r>
                <a:rPr lang="en-US" sz="4499">
                  <a:solidFill>
                    <a:srgbClr val="63202D"/>
                  </a:solidFill>
                  <a:latin typeface="Nunito"/>
                  <a:ea typeface="Nunito"/>
                  <a:cs typeface="Nunito"/>
                  <a:sym typeface="Nunito"/>
                </a:rPr>
                <a:t>from your Species Cards then look at the </a:t>
              </a:r>
              <a:r>
                <a:rPr lang="en-US" sz="4499" b="1">
                  <a:solidFill>
                    <a:srgbClr val="63202D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Consumers </a:t>
              </a:r>
              <a:r>
                <a:rPr lang="en-US" sz="4499">
                  <a:solidFill>
                    <a:srgbClr val="63202D"/>
                  </a:solidFill>
                  <a:latin typeface="Nunito"/>
                  <a:ea typeface="Nunito"/>
                  <a:cs typeface="Nunito"/>
                  <a:sym typeface="Nunito"/>
                </a:rPr>
                <a:t>and what food they eat.</a:t>
              </a:r>
            </a:p>
            <a:p>
              <a:pPr algn="l">
                <a:lnSpc>
                  <a:spcPts val="2100"/>
                </a:lnSpc>
              </a:pPr>
              <a:r>
                <a:rPr lang="en-US" sz="1500">
                  <a:solidFill>
                    <a:srgbClr val="63202D"/>
                  </a:solidFill>
                  <a:latin typeface="Nunito"/>
                  <a:ea typeface="Nunito"/>
                  <a:cs typeface="Nunito"/>
                  <a:sym typeface="Nunito"/>
                </a:rPr>
                <a:t>  </a:t>
              </a:r>
            </a:p>
            <a:p>
              <a:pPr algn="l">
                <a:lnSpc>
                  <a:spcPts val="6299"/>
                </a:lnSpc>
              </a:pPr>
              <a:r>
                <a:rPr lang="en-US" sz="4499">
                  <a:solidFill>
                    <a:srgbClr val="63202D"/>
                  </a:solidFill>
                  <a:latin typeface="Nunito"/>
                  <a:ea typeface="Nunito"/>
                  <a:cs typeface="Nunito"/>
                  <a:sym typeface="Nunito"/>
                </a:rPr>
                <a:t>See if you can you make a food chain with 3 cards or more.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48888" b="-2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92762" cy="10607079"/>
            <a:chOff x="0" y="0"/>
            <a:chExt cx="24390350" cy="14142773"/>
          </a:xfrm>
        </p:grpSpPr>
        <p:sp>
          <p:nvSpPr>
            <p:cNvPr id="4" name="Freeform 4"/>
            <p:cNvSpPr/>
            <p:nvPr/>
          </p:nvSpPr>
          <p:spPr>
            <a:xfrm rot="5400000">
              <a:off x="5340350" y="-533400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</a:blip>
              <a:stretch>
                <a:fillRect l="-48888" r="-2888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18144026" y="11312799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467510" y="10459099"/>
              <a:ext cx="5853497" cy="3594885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6"/>
                  </a:lnTo>
                  <a:lnTo>
                    <a:pt x="0" y="359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5" t="-750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0729442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6286236" y="9542509"/>
              <a:ext cx="7558822" cy="4511476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3152" b="-326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185650" y="623485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185650" y="623485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11" name="Freeform 11"/>
            <p:cNvSpPr/>
            <p:nvPr/>
          </p:nvSpPr>
          <p:spPr>
            <a:xfrm rot="-3781805">
              <a:off x="2230594" y="3063078"/>
              <a:ext cx="8526908" cy="10016925"/>
            </a:xfrm>
            <a:custGeom>
              <a:avLst/>
              <a:gdLst/>
              <a:ahLst/>
              <a:cxnLst/>
              <a:rect l="l" t="t" r="r" b="b"/>
              <a:pathLst>
                <a:path w="8526908" h="10016925">
                  <a:moveTo>
                    <a:pt x="0" y="0"/>
                  </a:moveTo>
                  <a:lnTo>
                    <a:pt x="8526908" y="0"/>
                  </a:lnTo>
                  <a:lnTo>
                    <a:pt x="8526908" y="10016925"/>
                  </a:lnTo>
                  <a:lnTo>
                    <a:pt x="0" y="10016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69546" flipH="1" flipV="1">
              <a:off x="12605848" y="5672067"/>
              <a:ext cx="11426407" cy="5256147"/>
            </a:xfrm>
            <a:custGeom>
              <a:avLst/>
              <a:gdLst/>
              <a:ahLst/>
              <a:cxnLst/>
              <a:rect l="l" t="t" r="r" b="b"/>
              <a:pathLst>
                <a:path w="11426407" h="5256147">
                  <a:moveTo>
                    <a:pt x="11426407" y="5256147"/>
                  </a:moveTo>
                  <a:lnTo>
                    <a:pt x="0" y="5256147"/>
                  </a:lnTo>
                  <a:lnTo>
                    <a:pt x="0" y="0"/>
                  </a:lnTo>
                  <a:lnTo>
                    <a:pt x="11426407" y="0"/>
                  </a:lnTo>
                  <a:lnTo>
                    <a:pt x="11426407" y="5256147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6889245">
              <a:off x="13834230" y="6283953"/>
              <a:ext cx="2194219" cy="2370963"/>
            </a:xfrm>
            <a:custGeom>
              <a:avLst/>
              <a:gdLst/>
              <a:ahLst/>
              <a:cxnLst/>
              <a:rect l="l" t="t" r="r" b="b"/>
              <a:pathLst>
                <a:path w="2194219" h="2370963">
                  <a:moveTo>
                    <a:pt x="0" y="0"/>
                  </a:moveTo>
                  <a:lnTo>
                    <a:pt x="2194218" y="0"/>
                  </a:lnTo>
                  <a:lnTo>
                    <a:pt x="2194218" y="2370963"/>
                  </a:lnTo>
                  <a:lnTo>
                    <a:pt x="0" y="2370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6525734" y="6801915"/>
              <a:ext cx="3945984" cy="1284239"/>
            </a:xfrm>
            <a:custGeom>
              <a:avLst/>
              <a:gdLst/>
              <a:ahLst/>
              <a:cxnLst/>
              <a:rect l="l" t="t" r="r" b="b"/>
              <a:pathLst>
                <a:path w="3945984" h="1284239">
                  <a:moveTo>
                    <a:pt x="0" y="0"/>
                  </a:moveTo>
                  <a:lnTo>
                    <a:pt x="3945984" y="0"/>
                  </a:lnTo>
                  <a:lnTo>
                    <a:pt x="3945984" y="1284239"/>
                  </a:lnTo>
                  <a:lnTo>
                    <a:pt x="0" y="1284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140826">
              <a:off x="18471597" y="8872703"/>
              <a:ext cx="4000243" cy="1403721"/>
            </a:xfrm>
            <a:custGeom>
              <a:avLst/>
              <a:gdLst/>
              <a:ahLst/>
              <a:cxnLst/>
              <a:rect l="l" t="t" r="r" b="b"/>
              <a:pathLst>
                <a:path w="4000243" h="1403721">
                  <a:moveTo>
                    <a:pt x="0" y="0"/>
                  </a:moveTo>
                  <a:lnTo>
                    <a:pt x="4000243" y="0"/>
                  </a:lnTo>
                  <a:lnTo>
                    <a:pt x="4000243" y="1403721"/>
                  </a:lnTo>
                  <a:lnTo>
                    <a:pt x="0" y="1403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473384" flipH="1">
              <a:off x="14010883" y="8888256"/>
              <a:ext cx="2854478" cy="1609212"/>
            </a:xfrm>
            <a:custGeom>
              <a:avLst/>
              <a:gdLst/>
              <a:ahLst/>
              <a:cxnLst/>
              <a:rect l="l" t="t" r="r" b="b"/>
              <a:pathLst>
                <a:path w="2854478" h="1609212">
                  <a:moveTo>
                    <a:pt x="2854478" y="0"/>
                  </a:moveTo>
                  <a:lnTo>
                    <a:pt x="0" y="0"/>
                  </a:lnTo>
                  <a:lnTo>
                    <a:pt x="0" y="1609212"/>
                  </a:lnTo>
                  <a:lnTo>
                    <a:pt x="2854478" y="1609212"/>
                  </a:lnTo>
                  <a:lnTo>
                    <a:pt x="2854478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69546">
              <a:off x="20835457" y="6212747"/>
              <a:ext cx="2929072" cy="1512466"/>
            </a:xfrm>
            <a:custGeom>
              <a:avLst/>
              <a:gdLst/>
              <a:ahLst/>
              <a:cxnLst/>
              <a:rect l="l" t="t" r="r" b="b"/>
              <a:pathLst>
                <a:path w="2929072" h="1512466">
                  <a:moveTo>
                    <a:pt x="0" y="0"/>
                  </a:moveTo>
                  <a:lnTo>
                    <a:pt x="2929072" y="0"/>
                  </a:lnTo>
                  <a:lnTo>
                    <a:pt x="2929072" y="1512467"/>
                  </a:lnTo>
                  <a:lnTo>
                    <a:pt x="0" y="1512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4635392" y="8300141"/>
              <a:ext cx="2927656" cy="2195742"/>
            </a:xfrm>
            <a:custGeom>
              <a:avLst/>
              <a:gdLst/>
              <a:ahLst/>
              <a:cxnLst/>
              <a:rect l="l" t="t" r="r" b="b"/>
              <a:pathLst>
                <a:path w="2927656" h="2195742">
                  <a:moveTo>
                    <a:pt x="0" y="0"/>
                  </a:moveTo>
                  <a:lnTo>
                    <a:pt x="2927655" y="0"/>
                  </a:lnTo>
                  <a:lnTo>
                    <a:pt x="2927655" y="2195742"/>
                  </a:lnTo>
                  <a:lnTo>
                    <a:pt x="0" y="2195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8230358" y="8880125"/>
              <a:ext cx="2112664" cy="1441893"/>
            </a:xfrm>
            <a:custGeom>
              <a:avLst/>
              <a:gdLst/>
              <a:ahLst/>
              <a:cxnLst/>
              <a:rect l="l" t="t" r="r" b="b"/>
              <a:pathLst>
                <a:path w="2112664" h="1441893">
                  <a:moveTo>
                    <a:pt x="0" y="0"/>
                  </a:moveTo>
                  <a:lnTo>
                    <a:pt x="2112665" y="0"/>
                  </a:lnTo>
                  <a:lnTo>
                    <a:pt x="2112665" y="1441894"/>
                  </a:lnTo>
                  <a:lnTo>
                    <a:pt x="0" y="144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5040191" y="4908037"/>
              <a:ext cx="2206475" cy="2884281"/>
            </a:xfrm>
            <a:custGeom>
              <a:avLst/>
              <a:gdLst/>
              <a:ahLst/>
              <a:cxnLst/>
              <a:rect l="l" t="t" r="r" b="b"/>
              <a:pathLst>
                <a:path w="2206475" h="2884281">
                  <a:moveTo>
                    <a:pt x="0" y="0"/>
                  </a:moveTo>
                  <a:lnTo>
                    <a:pt x="2206476" y="0"/>
                  </a:lnTo>
                  <a:lnTo>
                    <a:pt x="2206476" y="2884282"/>
                  </a:lnTo>
                  <a:lnTo>
                    <a:pt x="0" y="2884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8142946" y="5976027"/>
              <a:ext cx="2925104" cy="2880008"/>
            </a:xfrm>
            <a:custGeom>
              <a:avLst/>
              <a:gdLst/>
              <a:ahLst/>
              <a:cxnLst/>
              <a:rect l="l" t="t" r="r" b="b"/>
              <a:pathLst>
                <a:path w="2925104" h="2880008">
                  <a:moveTo>
                    <a:pt x="0" y="0"/>
                  </a:moveTo>
                  <a:lnTo>
                    <a:pt x="2925104" y="0"/>
                  </a:lnTo>
                  <a:lnTo>
                    <a:pt x="2925104" y="2880009"/>
                  </a:lnTo>
                  <a:lnTo>
                    <a:pt x="0" y="2880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2918838" y="8183045"/>
              <a:ext cx="1353237" cy="1350777"/>
            </a:xfrm>
            <a:custGeom>
              <a:avLst/>
              <a:gdLst/>
              <a:ahLst/>
              <a:cxnLst/>
              <a:rect l="l" t="t" r="r" b="b"/>
              <a:pathLst>
                <a:path w="1353237" h="1350777">
                  <a:moveTo>
                    <a:pt x="0" y="0"/>
                  </a:moveTo>
                  <a:lnTo>
                    <a:pt x="1353237" y="0"/>
                  </a:lnTo>
                  <a:lnTo>
                    <a:pt x="1353237" y="1350776"/>
                  </a:lnTo>
                  <a:lnTo>
                    <a:pt x="0" y="1350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xmlns="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569657" y="7385897"/>
              <a:ext cx="2265635" cy="2158532"/>
            </a:xfrm>
            <a:custGeom>
              <a:avLst/>
              <a:gdLst/>
              <a:ahLst/>
              <a:cxnLst/>
              <a:rect l="l" t="t" r="r" b="b"/>
              <a:pathLst>
                <a:path w="2265635" h="2158532">
                  <a:moveTo>
                    <a:pt x="0" y="0"/>
                  </a:moveTo>
                  <a:lnTo>
                    <a:pt x="2265635" y="0"/>
                  </a:lnTo>
                  <a:lnTo>
                    <a:pt x="2265635" y="2158532"/>
                  </a:lnTo>
                  <a:lnTo>
                    <a:pt x="0" y="2158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xmlns="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4319539" y="3262568"/>
              <a:ext cx="4349019" cy="880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r>
                <a:rPr lang="en-US" sz="4000" b="1">
                  <a:solidFill>
                    <a:srgbClr val="4A2308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Living Things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93211" y="321111"/>
              <a:ext cx="15118728" cy="1467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00"/>
                </a:lnSpc>
              </a:pPr>
              <a:r>
                <a:rPr lang="en-US" sz="6500" b="1">
                  <a:solidFill>
                    <a:srgbClr val="4A2308"/>
                  </a:solidFill>
                  <a:latin typeface="Aleo Bold"/>
                  <a:ea typeface="Aleo Bold"/>
                  <a:cs typeface="Aleo Bold"/>
                  <a:sym typeface="Aleo Bold"/>
                </a:rPr>
                <a:t>Peatlands are an Ecosystem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5550611" y="4391072"/>
              <a:ext cx="5787841" cy="880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r>
                <a:rPr lang="en-US" sz="4000" b="1">
                  <a:solidFill>
                    <a:srgbClr val="4A2308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Non-living Things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 rot="-544732">
              <a:off x="20917340" y="6080932"/>
              <a:ext cx="540327" cy="492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b="1" spc="44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Air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 rot="-1406642">
              <a:off x="13850994" y="9139416"/>
              <a:ext cx="1090765" cy="55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b="1" spc="44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Rocks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 rot="-753024">
              <a:off x="13841033" y="5836635"/>
              <a:ext cx="1545003" cy="649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b="1" spc="44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Sunlight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 rot="393042">
              <a:off x="17688426" y="8198638"/>
              <a:ext cx="632753" cy="4822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59"/>
                </a:lnSpc>
              </a:pPr>
              <a:r>
                <a:rPr lang="en-US" sz="2199" b="1" spc="43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Soil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 rot="1692313">
              <a:off x="17918094" y="9913030"/>
              <a:ext cx="1061879" cy="513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b="1" spc="44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Water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 rot="-744278">
              <a:off x="2099869" y="6791252"/>
              <a:ext cx="1079267" cy="581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b="1" spc="44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Algae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 rot="1487770">
              <a:off x="8960079" y="5553510"/>
              <a:ext cx="1571153" cy="65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b="1" spc="44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Bacteria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 rot="-432415">
              <a:off x="9125189" y="10297442"/>
              <a:ext cx="958228" cy="50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b="1" spc="44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Fungi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 rot="-716910">
              <a:off x="6668851" y="10415638"/>
              <a:ext cx="1151688" cy="521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b="1" spc="44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Plants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 rot="-1870987">
              <a:off x="4320193" y="4993509"/>
              <a:ext cx="1496275" cy="641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b="1" spc="44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Animals</a:t>
              </a:r>
            </a:p>
          </p:txBody>
        </p:sp>
        <p:grpSp>
          <p:nvGrpSpPr>
            <p:cNvPr id="37" name="Group 37"/>
            <p:cNvGrpSpPr>
              <a:grpSpLocks noChangeAspect="1"/>
            </p:cNvGrpSpPr>
            <p:nvPr/>
          </p:nvGrpSpPr>
          <p:grpSpPr>
            <a:xfrm>
              <a:off x="22824941" y="12228395"/>
              <a:ext cx="1185156" cy="1224029"/>
              <a:chOff x="0" y="0"/>
              <a:chExt cx="6350000" cy="655828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34"/>
                <a:stretch>
                  <a:fillRect t="-422" b="-422"/>
                </a:stretch>
              </a:blipFill>
            </p:spPr>
          </p:sp>
          <p:sp>
            <p:nvSpPr>
              <p:cNvPr id="39" name="Freeform 39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48888" b="-28888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3995738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 l="-48888" r="-2888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762" y="7330123"/>
            <a:ext cx="18288000" cy="3383607"/>
            <a:chOff x="0" y="0"/>
            <a:chExt cx="24384000" cy="4511476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1770290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467510" y="916591"/>
              <a:ext cx="5853497" cy="3594885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5" t="-750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186933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6286236" y="0"/>
              <a:ext cx="7558822" cy="4511476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3152" b="-3260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4100610" y="448778"/>
            <a:ext cx="3707144" cy="1662036"/>
          </a:xfrm>
          <a:custGeom>
            <a:avLst/>
            <a:gdLst/>
            <a:ahLst/>
            <a:cxnLst/>
            <a:rect l="l" t="t" r="r" b="b"/>
            <a:pathLst>
              <a:path w="3707144" h="1662036">
                <a:moveTo>
                  <a:pt x="0" y="0"/>
                </a:moveTo>
                <a:lnTo>
                  <a:pt x="3707144" y="0"/>
                </a:lnTo>
                <a:lnTo>
                  <a:pt x="3707144" y="1662036"/>
                </a:lnTo>
                <a:lnTo>
                  <a:pt x="0" y="16620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35477" y="448778"/>
            <a:ext cx="1609253" cy="1662036"/>
            <a:chOff x="0" y="0"/>
            <a:chExt cx="6350000" cy="6558280"/>
          </a:xfrm>
        </p:grpSpPr>
        <p:sp>
          <p:nvSpPr>
            <p:cNvPr id="11" name="Freeform 11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9"/>
              <a:stretch>
                <a:fillRect t="-422" b="-42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647127" y="6505378"/>
            <a:ext cx="4466756" cy="1649488"/>
          </a:xfrm>
          <a:custGeom>
            <a:avLst/>
            <a:gdLst/>
            <a:ahLst/>
            <a:cxnLst/>
            <a:rect l="l" t="t" r="r" b="b"/>
            <a:pathLst>
              <a:path w="4466756" h="1649488">
                <a:moveTo>
                  <a:pt x="0" y="0"/>
                </a:moveTo>
                <a:lnTo>
                  <a:pt x="4466756" y="0"/>
                </a:lnTo>
                <a:lnTo>
                  <a:pt x="4466756" y="1649489"/>
                </a:lnTo>
                <a:lnTo>
                  <a:pt x="0" y="1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029211" y="6892183"/>
            <a:ext cx="6778543" cy="875879"/>
          </a:xfrm>
          <a:custGeom>
            <a:avLst/>
            <a:gdLst/>
            <a:ahLst/>
            <a:cxnLst/>
            <a:rect l="l" t="t" r="r" b="b"/>
            <a:pathLst>
              <a:path w="6778543" h="875879">
                <a:moveTo>
                  <a:pt x="0" y="0"/>
                </a:moveTo>
                <a:lnTo>
                  <a:pt x="6778543" y="0"/>
                </a:lnTo>
                <a:lnTo>
                  <a:pt x="6778543" y="875879"/>
                </a:lnTo>
                <a:lnTo>
                  <a:pt x="0" y="875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269552" y="4199364"/>
            <a:ext cx="1955960" cy="1096427"/>
            <a:chOff x="0" y="0"/>
            <a:chExt cx="515150" cy="2887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5150" cy="288771"/>
            </a:xfrm>
            <a:custGeom>
              <a:avLst/>
              <a:gdLst/>
              <a:ahLst/>
              <a:cxnLst/>
              <a:rect l="l" t="t" r="r" b="b"/>
              <a:pathLst>
                <a:path w="515150" h="288771">
                  <a:moveTo>
                    <a:pt x="59372" y="0"/>
                  </a:moveTo>
                  <a:lnTo>
                    <a:pt x="455778" y="0"/>
                  </a:lnTo>
                  <a:cubicBezTo>
                    <a:pt x="488568" y="0"/>
                    <a:pt x="515150" y="26582"/>
                    <a:pt x="515150" y="59372"/>
                  </a:cubicBezTo>
                  <a:lnTo>
                    <a:pt x="515150" y="229399"/>
                  </a:lnTo>
                  <a:cubicBezTo>
                    <a:pt x="515150" y="262189"/>
                    <a:pt x="488568" y="288771"/>
                    <a:pt x="455778" y="288771"/>
                  </a:cubicBezTo>
                  <a:lnTo>
                    <a:pt x="59372" y="288771"/>
                  </a:lnTo>
                  <a:cubicBezTo>
                    <a:pt x="26582" y="288771"/>
                    <a:pt x="0" y="262189"/>
                    <a:pt x="0" y="229399"/>
                  </a:cubicBezTo>
                  <a:lnTo>
                    <a:pt x="0" y="59372"/>
                  </a:lnTo>
                  <a:cubicBezTo>
                    <a:pt x="0" y="26582"/>
                    <a:pt x="26582" y="0"/>
                    <a:pt x="593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515150" cy="307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3381180" y="4262833"/>
            <a:ext cx="1732703" cy="969488"/>
          </a:xfrm>
          <a:custGeom>
            <a:avLst/>
            <a:gdLst/>
            <a:ahLst/>
            <a:cxnLst/>
            <a:rect l="l" t="t" r="r" b="b"/>
            <a:pathLst>
              <a:path w="1732703" h="969488">
                <a:moveTo>
                  <a:pt x="0" y="0"/>
                </a:moveTo>
                <a:lnTo>
                  <a:pt x="1732703" y="0"/>
                </a:lnTo>
                <a:lnTo>
                  <a:pt x="1732703" y="969489"/>
                </a:lnTo>
                <a:lnTo>
                  <a:pt x="0" y="9694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7444800" y="698624"/>
            <a:ext cx="3075241" cy="1174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r>
              <a:rPr lang="en-US" sz="7500" b="1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Credits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21" name="TextBox 21"/>
          <p:cNvSpPr txBox="1"/>
          <p:nvPr/>
        </p:nvSpPr>
        <p:spPr>
          <a:xfrm>
            <a:off x="3224594" y="3112081"/>
            <a:ext cx="1182928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Lapwing, Curlew and Black Grouse sound recordings by </a:t>
            </a:r>
            <a:r>
              <a:rPr lang="en-US" sz="3000" b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Simon Elliot</a:t>
            </a: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671956" y="4461828"/>
            <a:ext cx="610666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‘The Day We Found The Bog’ Video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860768" y="6510972"/>
            <a:ext cx="6394784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Thanks to funding provided by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608019" y="8545832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0"/>
                </a:lnTo>
                <a:lnTo>
                  <a:pt x="4679981" y="1802400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4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50632" y="7905556"/>
            <a:ext cx="4390123" cy="2452201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4"/>
                </a:lnTo>
                <a:lnTo>
                  <a:pt x="0" y="2696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79" t="-82462" r="4" b="-9948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0" y="8108314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3"/>
                </a:lnTo>
                <a:lnTo>
                  <a:pt x="0" y="22494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218115"/>
            <a:ext cx="5669117" cy="3139644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7"/>
                </a:lnTo>
                <a:lnTo>
                  <a:pt x="5669117" y="3383607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7"/>
            <a:stretch>
              <a:fillRect l="-11260" t="-89614" b="-1128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9139238" y="4713560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6" name="Freeform 16"/>
          <p:cNvSpPr/>
          <p:nvPr/>
        </p:nvSpPr>
        <p:spPr>
          <a:xfrm rot="21266143">
            <a:off x="2060951" y="9136839"/>
            <a:ext cx="286746" cy="286746"/>
          </a:xfrm>
          <a:custGeom>
            <a:avLst/>
            <a:gdLst/>
            <a:ahLst/>
            <a:cxnLst/>
            <a:rect l="l" t="t" r="r" b="b"/>
            <a:pathLst>
              <a:path w="286746" h="286746">
                <a:moveTo>
                  <a:pt x="0" y="0"/>
                </a:moveTo>
                <a:lnTo>
                  <a:pt x="286746" y="0"/>
                </a:lnTo>
                <a:lnTo>
                  <a:pt x="286746" y="286746"/>
                </a:lnTo>
                <a:lnTo>
                  <a:pt x="0" y="286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 rot="21277009">
            <a:off x="2341841" y="8868978"/>
            <a:ext cx="4596899" cy="33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9D9D9D"/>
                </a:solidFill>
                <a:latin typeface="Nunito 1 Bold"/>
              </a:rPr>
              <a:t>2023 </a:t>
            </a:r>
            <a:r>
              <a:rPr lang="en-US" sz="2000" dirty="0" smtClean="0">
                <a:solidFill>
                  <a:srgbClr val="9D9D9D"/>
                </a:solidFill>
                <a:latin typeface="Nunito 1 Bold"/>
              </a:rPr>
              <a:t>Bright </a:t>
            </a:r>
            <a:r>
              <a:rPr lang="en-US" sz="2000" dirty="0">
                <a:solidFill>
                  <a:srgbClr val="9D9D9D"/>
                </a:solidFill>
                <a:latin typeface="Nunito 1 Bold"/>
              </a:rPr>
              <a:t>Woods Forest School CIC</a:t>
            </a:r>
          </a:p>
        </p:txBody>
      </p:sp>
      <p:pic>
        <p:nvPicPr>
          <p:cNvPr id="8" name="LAbo8EngGKY"/>
          <p:cNvPicPr>
            <a:picLocks noRot="1" noChangeAspect="1"/>
          </p:cNvPicPr>
          <p:nvPr>
            <a:videoFile r:link="rId1"/>
          </p:nvPr>
        </p:nvPicPr>
        <p:blipFill>
          <a:blip r:embed="rId15"/>
          <a:stretch>
            <a:fillRect/>
          </a:stretch>
        </p:blipFill>
        <p:spPr>
          <a:xfrm>
            <a:off x="1257829" y="718457"/>
            <a:ext cx="15781867" cy="887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2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hlinkClick r:id="rId3" tooltip="https://www.youtube.com/watch?v=LKvxEls4wRs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608019" y="8484599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1"/>
                </a:lnTo>
                <a:lnTo>
                  <a:pt x="4679981" y="1802401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5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50632" y="7844325"/>
            <a:ext cx="5508368" cy="2452200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3"/>
                </a:lnTo>
                <a:lnTo>
                  <a:pt x="0" y="26961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77" t="-82461" r="2" b="-9949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0" y="8047081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4"/>
                </a:lnTo>
                <a:lnTo>
                  <a:pt x="0" y="22494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156882"/>
            <a:ext cx="5669117" cy="3139643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6"/>
                </a:lnTo>
                <a:lnTo>
                  <a:pt x="5669117" y="3383606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8"/>
            <a:stretch>
              <a:fillRect l="-11260" t="-89614" b="-1128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235243" y="7879869"/>
            <a:ext cx="3821877" cy="2195886"/>
            <a:chOff x="0" y="0"/>
            <a:chExt cx="1006585" cy="5783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06585" cy="578340"/>
            </a:xfrm>
            <a:custGeom>
              <a:avLst/>
              <a:gdLst/>
              <a:ahLst/>
              <a:cxnLst/>
              <a:rect l="l" t="t" r="r" b="b"/>
              <a:pathLst>
                <a:path w="1006585" h="578340">
                  <a:moveTo>
                    <a:pt x="70899" y="0"/>
                  </a:moveTo>
                  <a:lnTo>
                    <a:pt x="935686" y="0"/>
                  </a:lnTo>
                  <a:cubicBezTo>
                    <a:pt x="974842" y="0"/>
                    <a:pt x="1006585" y="31743"/>
                    <a:pt x="1006585" y="70899"/>
                  </a:cubicBezTo>
                  <a:lnTo>
                    <a:pt x="1006585" y="507441"/>
                  </a:lnTo>
                  <a:cubicBezTo>
                    <a:pt x="1006585" y="526245"/>
                    <a:pt x="999115" y="544278"/>
                    <a:pt x="985819" y="557574"/>
                  </a:cubicBezTo>
                  <a:cubicBezTo>
                    <a:pt x="972523" y="570871"/>
                    <a:pt x="954490" y="578340"/>
                    <a:pt x="935686" y="578340"/>
                  </a:cubicBezTo>
                  <a:lnTo>
                    <a:pt x="70899" y="578340"/>
                  </a:lnTo>
                  <a:cubicBezTo>
                    <a:pt x="31743" y="578340"/>
                    <a:pt x="0" y="546598"/>
                    <a:pt x="0" y="507441"/>
                  </a:cubicBezTo>
                  <a:lnTo>
                    <a:pt x="0" y="70899"/>
                  </a:lnTo>
                  <a:cubicBezTo>
                    <a:pt x="0" y="31743"/>
                    <a:pt x="31743" y="0"/>
                    <a:pt x="70899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006585" cy="6164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81461" y="8029869"/>
            <a:ext cx="3381178" cy="1891849"/>
          </a:xfrm>
          <a:custGeom>
            <a:avLst/>
            <a:gdLst/>
            <a:ahLst/>
            <a:cxnLst/>
            <a:rect l="l" t="t" r="r" b="b"/>
            <a:pathLst>
              <a:path w="3381178" h="1891849">
                <a:moveTo>
                  <a:pt x="0" y="0"/>
                </a:moveTo>
                <a:lnTo>
                  <a:pt x="3381178" y="0"/>
                </a:lnTo>
                <a:lnTo>
                  <a:pt x="3381178" y="1891849"/>
                </a:lnTo>
                <a:lnTo>
                  <a:pt x="0" y="18918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13" name="Freeform 13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0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141013" y="1419129"/>
            <a:ext cx="4218452" cy="4618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dirty="0">
                <a:solidFill>
                  <a:srgbClr val="4A2308"/>
                </a:solidFill>
                <a:latin typeface="Aleo Bold"/>
              </a:rPr>
              <a:t>What’s special about peatlands?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49" y="1676126"/>
            <a:ext cx="10058400" cy="550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hlinkClick r:id="rId4" tooltip="https://www.youtube.com/watch?v=LKvxEls4wRs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608019" y="8484599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1"/>
                </a:lnTo>
                <a:lnTo>
                  <a:pt x="4679981" y="1802401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6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50632" y="7844325"/>
            <a:ext cx="5508368" cy="2452200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3"/>
                </a:lnTo>
                <a:lnTo>
                  <a:pt x="0" y="26961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477" t="-82461" r="2" b="-9949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0" y="8047081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4"/>
                </a:lnTo>
                <a:lnTo>
                  <a:pt x="0" y="22494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156882"/>
            <a:ext cx="5669117" cy="3139643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6"/>
                </a:lnTo>
                <a:lnTo>
                  <a:pt x="5669117" y="3383606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9"/>
            <a:stretch>
              <a:fillRect l="-11260" t="-89614" b="-1128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pic>
        <p:nvPicPr>
          <p:cNvPr id="8" name="kzgde21DvsA"/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1148164" y="723900"/>
            <a:ext cx="16001198" cy="90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3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531946"/>
            <a:ext cx="18288000" cy="10008543"/>
            <a:chOff x="0" y="0"/>
            <a:chExt cx="24384000" cy="13344724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10603539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0"/>
                  </a:lnTo>
                  <a:lnTo>
                    <a:pt x="6239974" y="2403200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467510" y="9749839"/>
              <a:ext cx="5853497" cy="3594885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5" t="-750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0020181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6286236" y="8833248"/>
              <a:ext cx="7558822" cy="4511476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3152" b="-326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185650" y="552559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69606" y="-142875"/>
              <a:ext cx="22966806" cy="1467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00"/>
                </a:lnSpc>
              </a:pPr>
              <a:r>
                <a:rPr lang="en-US" sz="6500" b="1">
                  <a:solidFill>
                    <a:srgbClr val="4A2308"/>
                  </a:solidFill>
                  <a:latin typeface="Aleo Bold"/>
                  <a:ea typeface="Aleo Bold"/>
                  <a:cs typeface="Aleo Bold"/>
                  <a:sym typeface="Aleo Bold"/>
                </a:rPr>
                <a:t>What do living things need so they can grow?</a:t>
              </a:r>
            </a:p>
          </p:txBody>
        </p: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22824941" y="11519134"/>
              <a:ext cx="1185156" cy="1224029"/>
              <a:chOff x="0" y="0"/>
              <a:chExt cx="6350000" cy="65582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</p:sp>
        </p:grpSp>
        <p:sp>
          <p:nvSpPr>
            <p:cNvPr id="14" name="Freeform 14"/>
            <p:cNvSpPr/>
            <p:nvPr/>
          </p:nvSpPr>
          <p:spPr>
            <a:xfrm rot="-5997243">
              <a:off x="2268242" y="1091698"/>
              <a:ext cx="9919027" cy="10065434"/>
            </a:xfrm>
            <a:custGeom>
              <a:avLst/>
              <a:gdLst/>
              <a:ahLst/>
              <a:cxnLst/>
              <a:rect l="l" t="t" r="r" b="b"/>
              <a:pathLst>
                <a:path w="9919027" h="10065434">
                  <a:moveTo>
                    <a:pt x="0" y="0"/>
                  </a:moveTo>
                  <a:lnTo>
                    <a:pt x="9919027" y="0"/>
                  </a:lnTo>
                  <a:lnTo>
                    <a:pt x="9919027" y="10065434"/>
                  </a:lnTo>
                  <a:lnTo>
                    <a:pt x="0" y="10065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4396602">
              <a:off x="12904722" y="1383387"/>
              <a:ext cx="10160490" cy="10310461"/>
            </a:xfrm>
            <a:custGeom>
              <a:avLst/>
              <a:gdLst/>
              <a:ahLst/>
              <a:cxnLst/>
              <a:rect l="l" t="t" r="r" b="b"/>
              <a:pathLst>
                <a:path w="10160490" h="10310461">
                  <a:moveTo>
                    <a:pt x="0" y="0"/>
                  </a:moveTo>
                  <a:lnTo>
                    <a:pt x="10160491" y="0"/>
                  </a:lnTo>
                  <a:lnTo>
                    <a:pt x="10160491" y="10310461"/>
                  </a:lnTo>
                  <a:lnTo>
                    <a:pt x="0" y="10310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5652007" y="5516068"/>
              <a:ext cx="4197479" cy="1116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000"/>
                </a:lnSpc>
              </a:pPr>
              <a:r>
                <a:rPr lang="en-US" sz="5000" b="1">
                  <a:solidFill>
                    <a:srgbClr val="4A2308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Plants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553329" y="5538081"/>
              <a:ext cx="4197479" cy="1116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000"/>
                </a:lnSpc>
              </a:pPr>
              <a:r>
                <a:rPr lang="en-US" sz="5000" b="1">
                  <a:solidFill>
                    <a:srgbClr val="4A2308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Animals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531946"/>
            <a:ext cx="18288000" cy="10008543"/>
            <a:chOff x="0" y="0"/>
            <a:chExt cx="24384000" cy="13344724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10603539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0"/>
                  </a:lnTo>
                  <a:lnTo>
                    <a:pt x="6239974" y="2403200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467510" y="9749839"/>
              <a:ext cx="5853497" cy="3594885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5" t="-750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0020181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6286236" y="8833248"/>
              <a:ext cx="7558822" cy="4511476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3152" b="-326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185650" y="552559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22824941" y="11519134"/>
              <a:ext cx="1185156" cy="1224029"/>
              <a:chOff x="0" y="0"/>
              <a:chExt cx="6350000" cy="65582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7127523" y="1785389"/>
              <a:ext cx="5861041" cy="5947551"/>
            </a:xfrm>
            <a:custGeom>
              <a:avLst/>
              <a:gdLst/>
              <a:ahLst/>
              <a:cxnLst/>
              <a:rect l="l" t="t" r="r" b="b"/>
              <a:pathLst>
                <a:path w="5861041" h="5947551">
                  <a:moveTo>
                    <a:pt x="0" y="0"/>
                  </a:moveTo>
                  <a:lnTo>
                    <a:pt x="5861041" y="0"/>
                  </a:lnTo>
                  <a:lnTo>
                    <a:pt x="5861041" y="5947551"/>
                  </a:lnTo>
                  <a:lnTo>
                    <a:pt x="0" y="5947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2779048">
              <a:off x="11852094" y="5935111"/>
              <a:ext cx="5746503" cy="5831323"/>
            </a:xfrm>
            <a:custGeom>
              <a:avLst/>
              <a:gdLst/>
              <a:ahLst/>
              <a:cxnLst/>
              <a:rect l="l" t="t" r="r" b="b"/>
              <a:pathLst>
                <a:path w="5746503" h="5831323">
                  <a:moveTo>
                    <a:pt x="0" y="0"/>
                  </a:moveTo>
                  <a:lnTo>
                    <a:pt x="5746504" y="0"/>
                  </a:lnTo>
                  <a:lnTo>
                    <a:pt x="5746504" y="5831323"/>
                  </a:lnTo>
                  <a:lnTo>
                    <a:pt x="0" y="5831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3762238">
              <a:off x="1549719" y="4975290"/>
              <a:ext cx="5914598" cy="6001898"/>
            </a:xfrm>
            <a:custGeom>
              <a:avLst/>
              <a:gdLst/>
              <a:ahLst/>
              <a:cxnLst/>
              <a:rect l="l" t="t" r="r" b="b"/>
              <a:pathLst>
                <a:path w="5914598" h="6001898">
                  <a:moveTo>
                    <a:pt x="0" y="0"/>
                  </a:moveTo>
                  <a:lnTo>
                    <a:pt x="5914598" y="0"/>
                  </a:lnTo>
                  <a:lnTo>
                    <a:pt x="5914598" y="6001898"/>
                  </a:lnTo>
                  <a:lnTo>
                    <a:pt x="0" y="6001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6773118" y="1785389"/>
              <a:ext cx="6239282" cy="6331374"/>
            </a:xfrm>
            <a:custGeom>
              <a:avLst/>
              <a:gdLst/>
              <a:ahLst/>
              <a:cxnLst/>
              <a:rect l="l" t="t" r="r" b="b"/>
              <a:pathLst>
                <a:path w="6239282" h="6331374">
                  <a:moveTo>
                    <a:pt x="0" y="0"/>
                  </a:moveTo>
                  <a:lnTo>
                    <a:pt x="6239282" y="0"/>
                  </a:lnTo>
                  <a:lnTo>
                    <a:pt x="6239282" y="6331374"/>
                  </a:lnTo>
                  <a:lnTo>
                    <a:pt x="0" y="633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5400000">
              <a:off x="13039963" y="7032817"/>
              <a:ext cx="3331404" cy="3635912"/>
            </a:xfrm>
            <a:custGeom>
              <a:avLst/>
              <a:gdLst/>
              <a:ahLst/>
              <a:cxnLst/>
              <a:rect l="l" t="t" r="r" b="b"/>
              <a:pathLst>
                <a:path w="3331404" h="3635912">
                  <a:moveTo>
                    <a:pt x="0" y="0"/>
                  </a:moveTo>
                  <a:lnTo>
                    <a:pt x="3331405" y="0"/>
                  </a:lnTo>
                  <a:lnTo>
                    <a:pt x="3331405" y="3635911"/>
                  </a:lnTo>
                  <a:lnTo>
                    <a:pt x="0" y="3635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219944" y="3972039"/>
              <a:ext cx="2505078" cy="3097469"/>
            </a:xfrm>
            <a:custGeom>
              <a:avLst/>
              <a:gdLst/>
              <a:ahLst/>
              <a:cxnLst/>
              <a:rect l="l" t="t" r="r" b="b"/>
              <a:pathLst>
                <a:path w="2505078" h="3097469">
                  <a:moveTo>
                    <a:pt x="0" y="0"/>
                  </a:moveTo>
                  <a:lnTo>
                    <a:pt x="2505078" y="0"/>
                  </a:lnTo>
                  <a:lnTo>
                    <a:pt x="2505078" y="3097470"/>
                  </a:lnTo>
                  <a:lnTo>
                    <a:pt x="0" y="3097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10272254" y="2394000"/>
              <a:ext cx="1276240" cy="1578040"/>
            </a:xfrm>
            <a:custGeom>
              <a:avLst/>
              <a:gdLst/>
              <a:ahLst/>
              <a:cxnLst/>
              <a:rect l="l" t="t" r="r" b="b"/>
              <a:pathLst>
                <a:path w="1276240" h="1578040">
                  <a:moveTo>
                    <a:pt x="1276240" y="0"/>
                  </a:moveTo>
                  <a:lnTo>
                    <a:pt x="0" y="0"/>
                  </a:lnTo>
                  <a:lnTo>
                    <a:pt x="0" y="1578039"/>
                  </a:lnTo>
                  <a:lnTo>
                    <a:pt x="1276240" y="1578039"/>
                  </a:lnTo>
                  <a:lnTo>
                    <a:pt x="127624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626359" y="7062831"/>
              <a:ext cx="4263311" cy="2949678"/>
            </a:xfrm>
            <a:custGeom>
              <a:avLst/>
              <a:gdLst/>
              <a:ahLst/>
              <a:cxnLst/>
              <a:rect l="l" t="t" r="r" b="b"/>
              <a:pathLst>
                <a:path w="4263311" h="2949678">
                  <a:moveTo>
                    <a:pt x="0" y="0"/>
                  </a:moveTo>
                  <a:lnTo>
                    <a:pt x="4263311" y="0"/>
                  </a:lnTo>
                  <a:lnTo>
                    <a:pt x="4263311" y="2949678"/>
                  </a:lnTo>
                  <a:lnTo>
                    <a:pt x="0" y="2949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2556098">
              <a:off x="3707375" y="8517294"/>
              <a:ext cx="815828" cy="1011879"/>
            </a:xfrm>
            <a:custGeom>
              <a:avLst/>
              <a:gdLst/>
              <a:ahLst/>
              <a:cxnLst/>
              <a:rect l="l" t="t" r="r" b="b"/>
              <a:pathLst>
                <a:path w="815828" h="1011879">
                  <a:moveTo>
                    <a:pt x="0" y="0"/>
                  </a:moveTo>
                  <a:lnTo>
                    <a:pt x="815828" y="0"/>
                  </a:lnTo>
                  <a:lnTo>
                    <a:pt x="815828" y="1011880"/>
                  </a:lnTo>
                  <a:lnTo>
                    <a:pt x="0" y="1011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1056918">
              <a:off x="4707552" y="8008011"/>
              <a:ext cx="1221062" cy="1514495"/>
            </a:xfrm>
            <a:custGeom>
              <a:avLst/>
              <a:gdLst/>
              <a:ahLst/>
              <a:cxnLst/>
              <a:rect l="l" t="t" r="r" b="b"/>
              <a:pathLst>
                <a:path w="1221062" h="1514495">
                  <a:moveTo>
                    <a:pt x="0" y="0"/>
                  </a:moveTo>
                  <a:lnTo>
                    <a:pt x="1221061" y="0"/>
                  </a:lnTo>
                  <a:lnTo>
                    <a:pt x="1221061" y="1514495"/>
                  </a:lnTo>
                  <a:lnTo>
                    <a:pt x="0" y="1514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8855150" y="2534278"/>
              <a:ext cx="1049339" cy="1297483"/>
            </a:xfrm>
            <a:custGeom>
              <a:avLst/>
              <a:gdLst/>
              <a:ahLst/>
              <a:cxnLst/>
              <a:rect l="l" t="t" r="r" b="b"/>
              <a:pathLst>
                <a:path w="1049339" h="1297483">
                  <a:moveTo>
                    <a:pt x="0" y="0"/>
                  </a:moveTo>
                  <a:lnTo>
                    <a:pt x="1049340" y="0"/>
                  </a:lnTo>
                  <a:lnTo>
                    <a:pt x="1049340" y="1297483"/>
                  </a:lnTo>
                  <a:lnTo>
                    <a:pt x="0" y="12974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grpSp>
          <p:nvGrpSpPr>
            <p:cNvPr id="24" name="Group 24"/>
            <p:cNvGrpSpPr/>
            <p:nvPr/>
          </p:nvGrpSpPr>
          <p:grpSpPr>
            <a:xfrm>
              <a:off x="869606" y="1911206"/>
              <a:ext cx="5259541" cy="1596399"/>
              <a:chOff x="0" y="0"/>
              <a:chExt cx="1038922" cy="31533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38922" cy="315338"/>
              </a:xfrm>
              <a:custGeom>
                <a:avLst/>
                <a:gdLst/>
                <a:ahLst/>
                <a:cxnLst/>
                <a:rect l="l" t="t" r="r" b="b"/>
                <a:pathLst>
                  <a:path w="1038922" h="315338">
                    <a:moveTo>
                      <a:pt x="0" y="0"/>
                    </a:moveTo>
                    <a:lnTo>
                      <a:pt x="1038922" y="0"/>
                    </a:lnTo>
                    <a:lnTo>
                      <a:pt x="1038922" y="315338"/>
                    </a:lnTo>
                    <a:lnTo>
                      <a:pt x="0" y="315338"/>
                    </a:lnTo>
                    <a:close/>
                  </a:path>
                </a:pathLst>
              </a:custGeom>
              <a:solidFill>
                <a:srgbClr val="A3AB57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1038922" cy="3343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2009007" y="6533451"/>
              <a:ext cx="2498011" cy="1728312"/>
            </a:xfrm>
            <a:custGeom>
              <a:avLst/>
              <a:gdLst/>
              <a:ahLst/>
              <a:cxnLst/>
              <a:rect l="l" t="t" r="r" b="b"/>
              <a:pathLst>
                <a:path w="2498011" h="1728312">
                  <a:moveTo>
                    <a:pt x="0" y="0"/>
                  </a:moveTo>
                  <a:lnTo>
                    <a:pt x="2498011" y="0"/>
                  </a:lnTo>
                  <a:lnTo>
                    <a:pt x="2498011" y="1728311"/>
                  </a:lnTo>
                  <a:lnTo>
                    <a:pt x="0" y="1728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4052005" y="5935111"/>
              <a:ext cx="2532155" cy="1751935"/>
            </a:xfrm>
            <a:custGeom>
              <a:avLst/>
              <a:gdLst/>
              <a:ahLst/>
              <a:cxnLst/>
              <a:rect l="l" t="t" r="r" b="b"/>
              <a:pathLst>
                <a:path w="2532155" h="1751935">
                  <a:moveTo>
                    <a:pt x="0" y="0"/>
                  </a:moveTo>
                  <a:lnTo>
                    <a:pt x="2532155" y="0"/>
                  </a:lnTo>
                  <a:lnTo>
                    <a:pt x="2532155" y="1751935"/>
                  </a:lnTo>
                  <a:lnTo>
                    <a:pt x="0" y="1751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flipH="1">
              <a:off x="10721371" y="4439143"/>
              <a:ext cx="828052" cy="1023867"/>
            </a:xfrm>
            <a:custGeom>
              <a:avLst/>
              <a:gdLst/>
              <a:ahLst/>
              <a:cxnLst/>
              <a:rect l="l" t="t" r="r" b="b"/>
              <a:pathLst>
                <a:path w="828052" h="1023867">
                  <a:moveTo>
                    <a:pt x="828052" y="0"/>
                  </a:moveTo>
                  <a:lnTo>
                    <a:pt x="0" y="0"/>
                  </a:lnTo>
                  <a:lnTo>
                    <a:pt x="0" y="1023867"/>
                  </a:lnTo>
                  <a:lnTo>
                    <a:pt x="828052" y="1023867"/>
                  </a:lnTo>
                  <a:lnTo>
                    <a:pt x="828052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6950333" y="2017716"/>
              <a:ext cx="5681651" cy="5681651"/>
            </a:xfrm>
            <a:custGeom>
              <a:avLst/>
              <a:gdLst/>
              <a:ahLst/>
              <a:cxnLst/>
              <a:rect l="l" t="t" r="r" b="b"/>
              <a:pathLst>
                <a:path w="5681651" h="5681651">
                  <a:moveTo>
                    <a:pt x="0" y="0"/>
                  </a:moveTo>
                  <a:lnTo>
                    <a:pt x="5681652" y="0"/>
                  </a:lnTo>
                  <a:lnTo>
                    <a:pt x="5681652" y="5681651"/>
                  </a:lnTo>
                  <a:lnTo>
                    <a:pt x="0" y="5681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869606" y="-142875"/>
              <a:ext cx="13103098" cy="1467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00"/>
                </a:lnSpc>
              </a:pPr>
              <a:r>
                <a:rPr lang="en-US" sz="6500" b="1">
                  <a:solidFill>
                    <a:srgbClr val="4A2308"/>
                  </a:solidFill>
                  <a:latin typeface="Aleo Bold"/>
                  <a:ea typeface="Aleo Bold"/>
                  <a:cs typeface="Aleo Bold"/>
                  <a:sym typeface="Aleo Bold"/>
                </a:rPr>
                <a:t>What plants need to grow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185577" y="2081856"/>
              <a:ext cx="4627600" cy="1204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 b="1">
                  <a:solidFill>
                    <a:srgbClr val="4A2308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Producers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 rot="-1026913">
              <a:off x="3231119" y="4196810"/>
              <a:ext cx="901427" cy="905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 b="1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Air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 rot="233627">
              <a:off x="13032928" y="4885493"/>
              <a:ext cx="3361028" cy="14208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99"/>
                </a:lnSpc>
              </a:pPr>
              <a:r>
                <a:rPr lang="en-US" sz="4999" b="1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Sunlight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 rot="707795">
              <a:off x="8300482" y="7520461"/>
              <a:ext cx="1904863" cy="984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 b="1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Water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 rot="-488461">
              <a:off x="19191490" y="7791258"/>
              <a:ext cx="2484091" cy="105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 b="1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Habitat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531946"/>
            <a:ext cx="18288000" cy="10008543"/>
            <a:chOff x="0" y="0"/>
            <a:chExt cx="24384000" cy="13344724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10603539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0"/>
                  </a:lnTo>
                  <a:lnTo>
                    <a:pt x="6239974" y="2403200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467510" y="9749839"/>
              <a:ext cx="5853497" cy="3594885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5" t="-750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0020181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6286236" y="8833248"/>
              <a:ext cx="7558822" cy="4511476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3152" b="-326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185650" y="552559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22824941" y="11519134"/>
              <a:ext cx="1185156" cy="1224029"/>
              <a:chOff x="0" y="0"/>
              <a:chExt cx="6350000" cy="65582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1592415" y="2190009"/>
              <a:ext cx="21825104" cy="9008764"/>
              <a:chOff x="0" y="0"/>
              <a:chExt cx="4311132" cy="177950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11132" cy="1779509"/>
              </a:xfrm>
              <a:custGeom>
                <a:avLst/>
                <a:gdLst/>
                <a:ahLst/>
                <a:cxnLst/>
                <a:rect l="l" t="t" r="r" b="b"/>
                <a:pathLst>
                  <a:path w="4311132" h="1779509">
                    <a:moveTo>
                      <a:pt x="35946" y="0"/>
                    </a:moveTo>
                    <a:lnTo>
                      <a:pt x="4275186" y="0"/>
                    </a:lnTo>
                    <a:cubicBezTo>
                      <a:pt x="4284719" y="0"/>
                      <a:pt x="4293863" y="3787"/>
                      <a:pt x="4300604" y="10528"/>
                    </a:cubicBezTo>
                    <a:cubicBezTo>
                      <a:pt x="4307345" y="17269"/>
                      <a:pt x="4311132" y="26412"/>
                      <a:pt x="4311132" y="35946"/>
                    </a:cubicBezTo>
                    <a:lnTo>
                      <a:pt x="4311132" y="1743563"/>
                    </a:lnTo>
                    <a:cubicBezTo>
                      <a:pt x="4311132" y="1763415"/>
                      <a:pt x="4295039" y="1779509"/>
                      <a:pt x="4275186" y="1779509"/>
                    </a:cubicBezTo>
                    <a:lnTo>
                      <a:pt x="35946" y="1779509"/>
                    </a:lnTo>
                    <a:cubicBezTo>
                      <a:pt x="26412" y="1779509"/>
                      <a:pt x="17269" y="1775722"/>
                      <a:pt x="10528" y="1768981"/>
                    </a:cubicBezTo>
                    <a:cubicBezTo>
                      <a:pt x="3787" y="1762240"/>
                      <a:pt x="0" y="1753097"/>
                      <a:pt x="0" y="1743563"/>
                    </a:cubicBezTo>
                    <a:lnTo>
                      <a:pt x="0" y="35946"/>
                    </a:lnTo>
                    <a:cubicBezTo>
                      <a:pt x="0" y="26412"/>
                      <a:pt x="3787" y="17269"/>
                      <a:pt x="10528" y="10528"/>
                    </a:cubicBezTo>
                    <a:cubicBezTo>
                      <a:pt x="17269" y="3787"/>
                      <a:pt x="26412" y="0"/>
                      <a:pt x="35946" y="0"/>
                    </a:cubicBezTo>
                    <a:close/>
                  </a:path>
                </a:pathLst>
              </a:custGeom>
              <a:solidFill>
                <a:srgbClr val="CBD196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4311132" cy="1798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455924" y="2919764"/>
              <a:ext cx="20556476" cy="6372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99"/>
                </a:lnSpc>
              </a:pPr>
              <a:r>
                <a:rPr lang="en-US" sz="4499" b="1">
                  <a:solidFill>
                    <a:srgbClr val="566E23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Producers </a:t>
              </a:r>
              <a:r>
                <a:rPr lang="en-US" sz="4499">
                  <a:solidFill>
                    <a:srgbClr val="566E23"/>
                  </a:solidFill>
                  <a:latin typeface="Nunito"/>
                  <a:ea typeface="Nunito"/>
                  <a:cs typeface="Nunito"/>
                  <a:sym typeface="Nunito"/>
                </a:rPr>
                <a:t>are organisms that are able to make their own food.</a:t>
              </a:r>
            </a:p>
            <a:p>
              <a:pPr algn="l">
                <a:lnSpc>
                  <a:spcPts val="3500"/>
                </a:lnSpc>
              </a:pPr>
              <a:endParaRPr lang="en-US" sz="4499">
                <a:solidFill>
                  <a:srgbClr val="566E23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l">
                <a:lnSpc>
                  <a:spcPts val="6299"/>
                </a:lnSpc>
              </a:pPr>
              <a:r>
                <a:rPr lang="en-US" sz="4499">
                  <a:solidFill>
                    <a:srgbClr val="566E23"/>
                  </a:solidFill>
                  <a:latin typeface="Nunito"/>
                  <a:ea typeface="Nunito"/>
                  <a:cs typeface="Nunito"/>
                  <a:sym typeface="Nunito"/>
                </a:rPr>
                <a:t>Plants are</a:t>
              </a:r>
              <a:r>
                <a:rPr lang="en-US" sz="4499" b="1">
                  <a:solidFill>
                    <a:srgbClr val="566E23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 producers </a:t>
              </a:r>
              <a:r>
                <a:rPr lang="en-US" sz="4499">
                  <a:solidFill>
                    <a:srgbClr val="566E23"/>
                  </a:solidFill>
                  <a:latin typeface="Nunito"/>
                  <a:ea typeface="Nunito"/>
                  <a:cs typeface="Nunito"/>
                  <a:sym typeface="Nunito"/>
                </a:rPr>
                <a:t>- they use energy from the sun, air and water to make their own food. </a:t>
              </a:r>
              <a:r>
                <a:rPr lang="en-US" sz="4499" b="1">
                  <a:solidFill>
                    <a:srgbClr val="566E23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 </a:t>
              </a:r>
            </a:p>
            <a:p>
              <a:pPr algn="l">
                <a:lnSpc>
                  <a:spcPts val="3500"/>
                </a:lnSpc>
              </a:pPr>
              <a:endParaRPr lang="en-US" sz="4499" b="1">
                <a:solidFill>
                  <a:srgbClr val="566E23"/>
                </a:solidFill>
                <a:latin typeface="Nunito Bold"/>
                <a:ea typeface="Nunito Bold"/>
                <a:cs typeface="Nunito Bold"/>
                <a:sym typeface="Nunito Bold"/>
              </a:endParaRPr>
            </a:p>
            <a:p>
              <a:pPr algn="l">
                <a:lnSpc>
                  <a:spcPts val="6299"/>
                </a:lnSpc>
              </a:pPr>
              <a:r>
                <a:rPr lang="en-US" sz="4499">
                  <a:solidFill>
                    <a:srgbClr val="566E23"/>
                  </a:solidFill>
                  <a:latin typeface="Nunito"/>
                  <a:ea typeface="Nunito"/>
                  <a:cs typeface="Nunito"/>
                  <a:sym typeface="Nunito"/>
                </a:rPr>
                <a:t>This is called</a:t>
              </a:r>
              <a:r>
                <a:rPr lang="en-US" sz="4499" b="1">
                  <a:solidFill>
                    <a:srgbClr val="566E23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 photosynthesis.</a:t>
              </a:r>
            </a:p>
          </p:txBody>
        </p:sp>
        <p:sp>
          <p:nvSpPr>
            <p:cNvPr id="17" name="Freeform 17"/>
            <p:cNvSpPr/>
            <p:nvPr/>
          </p:nvSpPr>
          <p:spPr>
            <a:xfrm>
              <a:off x="13071341" y="6939795"/>
              <a:ext cx="9753600" cy="3889248"/>
            </a:xfrm>
            <a:custGeom>
              <a:avLst/>
              <a:gdLst/>
              <a:ahLst/>
              <a:cxnLst/>
              <a:rect l="l" t="t" r="r" b="b"/>
              <a:pathLst>
                <a:path w="9753600" h="3889248">
                  <a:moveTo>
                    <a:pt x="0" y="0"/>
                  </a:moveTo>
                  <a:lnTo>
                    <a:pt x="9753600" y="0"/>
                  </a:lnTo>
                  <a:lnTo>
                    <a:pt x="9753600" y="3889248"/>
                  </a:lnTo>
                  <a:lnTo>
                    <a:pt x="0" y="3889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869606" y="-142875"/>
              <a:ext cx="10073513" cy="1467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00"/>
                </a:lnSpc>
              </a:pPr>
              <a:r>
                <a:rPr lang="en-US" sz="6500" b="1">
                  <a:solidFill>
                    <a:srgbClr val="4A2308"/>
                  </a:solidFill>
                  <a:latin typeface="Aleo Bold"/>
                  <a:ea typeface="Aleo Bold"/>
                  <a:cs typeface="Aleo Bold"/>
                  <a:sym typeface="Aleo Bold"/>
                </a:rPr>
                <a:t>What is a producer?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531946"/>
            <a:ext cx="18288000" cy="10347627"/>
            <a:chOff x="0" y="0"/>
            <a:chExt cx="24384000" cy="13796836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10603539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0"/>
                  </a:lnTo>
                  <a:lnTo>
                    <a:pt x="6239974" y="2403200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467510" y="9749839"/>
              <a:ext cx="5853497" cy="3594885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5" t="-750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0020181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6286236" y="8833248"/>
              <a:ext cx="7558822" cy="4511476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3152" b="-326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185650" y="552559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22824941" y="11519134"/>
              <a:ext cx="1185156" cy="1224029"/>
              <a:chOff x="0" y="0"/>
              <a:chExt cx="6350000" cy="65582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7127523" y="1785389"/>
              <a:ext cx="5861041" cy="5947551"/>
            </a:xfrm>
            <a:custGeom>
              <a:avLst/>
              <a:gdLst/>
              <a:ahLst/>
              <a:cxnLst/>
              <a:rect l="l" t="t" r="r" b="b"/>
              <a:pathLst>
                <a:path w="5861041" h="5947551">
                  <a:moveTo>
                    <a:pt x="0" y="0"/>
                  </a:moveTo>
                  <a:lnTo>
                    <a:pt x="5861041" y="0"/>
                  </a:lnTo>
                  <a:lnTo>
                    <a:pt x="5861041" y="5947551"/>
                  </a:lnTo>
                  <a:lnTo>
                    <a:pt x="0" y="5947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2779048">
              <a:off x="11669843" y="5912939"/>
              <a:ext cx="6465407" cy="6560837"/>
            </a:xfrm>
            <a:custGeom>
              <a:avLst/>
              <a:gdLst/>
              <a:ahLst/>
              <a:cxnLst/>
              <a:rect l="l" t="t" r="r" b="b"/>
              <a:pathLst>
                <a:path w="6465407" h="6560837">
                  <a:moveTo>
                    <a:pt x="0" y="0"/>
                  </a:moveTo>
                  <a:lnTo>
                    <a:pt x="6465406" y="0"/>
                  </a:lnTo>
                  <a:lnTo>
                    <a:pt x="6465406" y="6560837"/>
                  </a:lnTo>
                  <a:lnTo>
                    <a:pt x="0" y="6560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3759124" y="6350747"/>
              <a:ext cx="1510553" cy="3776382"/>
            </a:xfrm>
            <a:custGeom>
              <a:avLst/>
              <a:gdLst/>
              <a:ahLst/>
              <a:cxnLst/>
              <a:rect l="l" t="t" r="r" b="b"/>
              <a:pathLst>
                <a:path w="1510553" h="3776382">
                  <a:moveTo>
                    <a:pt x="0" y="0"/>
                  </a:moveTo>
                  <a:lnTo>
                    <a:pt x="1510553" y="0"/>
                  </a:lnTo>
                  <a:lnTo>
                    <a:pt x="1510553" y="3776382"/>
                  </a:lnTo>
                  <a:lnTo>
                    <a:pt x="0" y="3776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3762238">
              <a:off x="1549719" y="4975290"/>
              <a:ext cx="5914598" cy="6001898"/>
            </a:xfrm>
            <a:custGeom>
              <a:avLst/>
              <a:gdLst/>
              <a:ahLst/>
              <a:cxnLst/>
              <a:rect l="l" t="t" r="r" b="b"/>
              <a:pathLst>
                <a:path w="5914598" h="6001898">
                  <a:moveTo>
                    <a:pt x="0" y="0"/>
                  </a:moveTo>
                  <a:lnTo>
                    <a:pt x="5914598" y="0"/>
                  </a:lnTo>
                  <a:lnTo>
                    <a:pt x="5914598" y="6001898"/>
                  </a:lnTo>
                  <a:lnTo>
                    <a:pt x="0" y="6001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5191210">
              <a:off x="16720675" y="1593477"/>
              <a:ext cx="6239282" cy="6331374"/>
            </a:xfrm>
            <a:custGeom>
              <a:avLst/>
              <a:gdLst/>
              <a:ahLst/>
              <a:cxnLst/>
              <a:rect l="l" t="t" r="r" b="b"/>
              <a:pathLst>
                <a:path w="6239282" h="6331374">
                  <a:moveTo>
                    <a:pt x="0" y="0"/>
                  </a:moveTo>
                  <a:lnTo>
                    <a:pt x="6239281" y="0"/>
                  </a:lnTo>
                  <a:lnTo>
                    <a:pt x="6239281" y="6331375"/>
                  </a:lnTo>
                  <a:lnTo>
                    <a:pt x="0" y="633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127281" y="3965361"/>
              <a:ext cx="2505078" cy="3097469"/>
            </a:xfrm>
            <a:custGeom>
              <a:avLst/>
              <a:gdLst/>
              <a:ahLst/>
              <a:cxnLst/>
              <a:rect l="l" t="t" r="r" b="b"/>
              <a:pathLst>
                <a:path w="2505078" h="3097469">
                  <a:moveTo>
                    <a:pt x="0" y="0"/>
                  </a:moveTo>
                  <a:lnTo>
                    <a:pt x="2505078" y="0"/>
                  </a:lnTo>
                  <a:lnTo>
                    <a:pt x="2505078" y="3097470"/>
                  </a:lnTo>
                  <a:lnTo>
                    <a:pt x="0" y="3097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10632359" y="2731672"/>
              <a:ext cx="1276240" cy="1578040"/>
            </a:xfrm>
            <a:custGeom>
              <a:avLst/>
              <a:gdLst/>
              <a:ahLst/>
              <a:cxnLst/>
              <a:rect l="l" t="t" r="r" b="b"/>
              <a:pathLst>
                <a:path w="1276240" h="1578040">
                  <a:moveTo>
                    <a:pt x="1276240" y="0"/>
                  </a:moveTo>
                  <a:lnTo>
                    <a:pt x="0" y="0"/>
                  </a:lnTo>
                  <a:lnTo>
                    <a:pt x="0" y="1578040"/>
                  </a:lnTo>
                  <a:lnTo>
                    <a:pt x="1276240" y="1578040"/>
                  </a:lnTo>
                  <a:lnTo>
                    <a:pt x="127624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626359" y="7062831"/>
              <a:ext cx="4263311" cy="2949678"/>
            </a:xfrm>
            <a:custGeom>
              <a:avLst/>
              <a:gdLst/>
              <a:ahLst/>
              <a:cxnLst/>
              <a:rect l="l" t="t" r="r" b="b"/>
              <a:pathLst>
                <a:path w="4263311" h="2949678">
                  <a:moveTo>
                    <a:pt x="0" y="0"/>
                  </a:moveTo>
                  <a:lnTo>
                    <a:pt x="4263311" y="0"/>
                  </a:lnTo>
                  <a:lnTo>
                    <a:pt x="4263311" y="2949678"/>
                  </a:lnTo>
                  <a:lnTo>
                    <a:pt x="0" y="2949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2556098">
              <a:off x="3707375" y="8517294"/>
              <a:ext cx="815828" cy="1011879"/>
            </a:xfrm>
            <a:custGeom>
              <a:avLst/>
              <a:gdLst/>
              <a:ahLst/>
              <a:cxnLst/>
              <a:rect l="l" t="t" r="r" b="b"/>
              <a:pathLst>
                <a:path w="815828" h="1011879">
                  <a:moveTo>
                    <a:pt x="0" y="0"/>
                  </a:moveTo>
                  <a:lnTo>
                    <a:pt x="815828" y="0"/>
                  </a:lnTo>
                  <a:lnTo>
                    <a:pt x="815828" y="1011880"/>
                  </a:lnTo>
                  <a:lnTo>
                    <a:pt x="0" y="1011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1056918">
              <a:off x="4707552" y="8008011"/>
              <a:ext cx="1221062" cy="1514495"/>
            </a:xfrm>
            <a:custGeom>
              <a:avLst/>
              <a:gdLst/>
              <a:ahLst/>
              <a:cxnLst/>
              <a:rect l="l" t="t" r="r" b="b"/>
              <a:pathLst>
                <a:path w="1221062" h="1514495">
                  <a:moveTo>
                    <a:pt x="0" y="0"/>
                  </a:moveTo>
                  <a:lnTo>
                    <a:pt x="1221061" y="0"/>
                  </a:lnTo>
                  <a:lnTo>
                    <a:pt x="1221061" y="1514495"/>
                  </a:lnTo>
                  <a:lnTo>
                    <a:pt x="0" y="1514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8855150" y="2324979"/>
              <a:ext cx="1049339" cy="1297483"/>
            </a:xfrm>
            <a:custGeom>
              <a:avLst/>
              <a:gdLst/>
              <a:ahLst/>
              <a:cxnLst/>
              <a:rect l="l" t="t" r="r" b="b"/>
              <a:pathLst>
                <a:path w="1049339" h="1297483">
                  <a:moveTo>
                    <a:pt x="0" y="0"/>
                  </a:moveTo>
                  <a:lnTo>
                    <a:pt x="1049340" y="0"/>
                  </a:lnTo>
                  <a:lnTo>
                    <a:pt x="1049340" y="1297482"/>
                  </a:lnTo>
                  <a:lnTo>
                    <a:pt x="0" y="1297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grpSp>
          <p:nvGrpSpPr>
            <p:cNvPr id="24" name="Group 24"/>
            <p:cNvGrpSpPr/>
            <p:nvPr/>
          </p:nvGrpSpPr>
          <p:grpSpPr>
            <a:xfrm>
              <a:off x="869606" y="1911206"/>
              <a:ext cx="5714554" cy="1596399"/>
              <a:chOff x="0" y="0"/>
              <a:chExt cx="1128801" cy="31533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128801" cy="315338"/>
              </a:xfrm>
              <a:custGeom>
                <a:avLst/>
                <a:gdLst/>
                <a:ahLst/>
                <a:cxnLst/>
                <a:rect l="l" t="t" r="r" b="b"/>
                <a:pathLst>
                  <a:path w="1128801" h="315338">
                    <a:moveTo>
                      <a:pt x="0" y="0"/>
                    </a:moveTo>
                    <a:lnTo>
                      <a:pt x="1128801" y="0"/>
                    </a:lnTo>
                    <a:lnTo>
                      <a:pt x="1128801" y="315338"/>
                    </a:lnTo>
                    <a:lnTo>
                      <a:pt x="0" y="315338"/>
                    </a:lnTo>
                    <a:close/>
                  </a:path>
                </a:pathLst>
              </a:custGeom>
              <a:solidFill>
                <a:srgbClr val="E5BB25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1128801" cy="3343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2009007" y="6533451"/>
              <a:ext cx="2498011" cy="1728312"/>
            </a:xfrm>
            <a:custGeom>
              <a:avLst/>
              <a:gdLst/>
              <a:ahLst/>
              <a:cxnLst/>
              <a:rect l="l" t="t" r="r" b="b"/>
              <a:pathLst>
                <a:path w="2498011" h="1728312">
                  <a:moveTo>
                    <a:pt x="0" y="0"/>
                  </a:moveTo>
                  <a:lnTo>
                    <a:pt x="2498011" y="0"/>
                  </a:lnTo>
                  <a:lnTo>
                    <a:pt x="2498011" y="1728311"/>
                  </a:lnTo>
                  <a:lnTo>
                    <a:pt x="0" y="1728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4052005" y="5935111"/>
              <a:ext cx="2532155" cy="1751935"/>
            </a:xfrm>
            <a:custGeom>
              <a:avLst/>
              <a:gdLst/>
              <a:ahLst/>
              <a:cxnLst/>
              <a:rect l="l" t="t" r="r" b="b"/>
              <a:pathLst>
                <a:path w="2532155" h="1751935">
                  <a:moveTo>
                    <a:pt x="0" y="0"/>
                  </a:moveTo>
                  <a:lnTo>
                    <a:pt x="2532155" y="0"/>
                  </a:lnTo>
                  <a:lnTo>
                    <a:pt x="2532155" y="1751935"/>
                  </a:lnTo>
                  <a:lnTo>
                    <a:pt x="0" y="1751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flipH="1">
              <a:off x="11080547" y="5124873"/>
              <a:ext cx="828052" cy="1023867"/>
            </a:xfrm>
            <a:custGeom>
              <a:avLst/>
              <a:gdLst/>
              <a:ahLst/>
              <a:cxnLst/>
              <a:rect l="l" t="t" r="r" b="b"/>
              <a:pathLst>
                <a:path w="828052" h="1023867">
                  <a:moveTo>
                    <a:pt x="828052" y="0"/>
                  </a:moveTo>
                  <a:lnTo>
                    <a:pt x="0" y="0"/>
                  </a:lnTo>
                  <a:lnTo>
                    <a:pt x="0" y="1023866"/>
                  </a:lnTo>
                  <a:lnTo>
                    <a:pt x="828052" y="1023866"/>
                  </a:lnTo>
                  <a:lnTo>
                    <a:pt x="828052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7370287" y="2324979"/>
              <a:ext cx="5138770" cy="4101673"/>
            </a:xfrm>
            <a:custGeom>
              <a:avLst/>
              <a:gdLst/>
              <a:ahLst/>
              <a:cxnLst/>
              <a:rect l="l" t="t" r="r" b="b"/>
              <a:pathLst>
                <a:path w="5138770" h="4101673">
                  <a:moveTo>
                    <a:pt x="0" y="0"/>
                  </a:moveTo>
                  <a:lnTo>
                    <a:pt x="5138770" y="0"/>
                  </a:lnTo>
                  <a:lnTo>
                    <a:pt x="5138770" y="4101672"/>
                  </a:lnTo>
                  <a:lnTo>
                    <a:pt x="0" y="4101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4079053">
              <a:off x="12171268" y="9811732"/>
              <a:ext cx="1634593" cy="1809389"/>
            </a:xfrm>
            <a:custGeom>
              <a:avLst/>
              <a:gdLst/>
              <a:ahLst/>
              <a:cxnLst/>
              <a:rect l="l" t="t" r="r" b="b"/>
              <a:pathLst>
                <a:path w="1634593" h="1809389">
                  <a:moveTo>
                    <a:pt x="0" y="0"/>
                  </a:moveTo>
                  <a:lnTo>
                    <a:pt x="1634592" y="0"/>
                  </a:lnTo>
                  <a:lnTo>
                    <a:pt x="1634592" y="1809389"/>
                  </a:lnTo>
                  <a:lnTo>
                    <a:pt x="0" y="1809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4668" b="-4668"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779738" flipH="1">
              <a:off x="15045487" y="6988551"/>
              <a:ext cx="1907076" cy="2885750"/>
            </a:xfrm>
            <a:custGeom>
              <a:avLst/>
              <a:gdLst/>
              <a:ahLst/>
              <a:cxnLst/>
              <a:rect l="l" t="t" r="r" b="b"/>
              <a:pathLst>
                <a:path w="1907076" h="2885750">
                  <a:moveTo>
                    <a:pt x="1907075" y="0"/>
                  </a:moveTo>
                  <a:lnTo>
                    <a:pt x="0" y="0"/>
                  </a:lnTo>
                  <a:lnTo>
                    <a:pt x="0" y="2885751"/>
                  </a:lnTo>
                  <a:lnTo>
                    <a:pt x="1907075" y="2885751"/>
                  </a:lnTo>
                  <a:lnTo>
                    <a:pt x="1907075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898608">
              <a:off x="15541181" y="7683616"/>
              <a:ext cx="2148186" cy="1981701"/>
            </a:xfrm>
            <a:custGeom>
              <a:avLst/>
              <a:gdLst/>
              <a:ahLst/>
              <a:cxnLst/>
              <a:rect l="l" t="t" r="r" b="b"/>
              <a:pathLst>
                <a:path w="2148186" h="1981701">
                  <a:moveTo>
                    <a:pt x="0" y="0"/>
                  </a:moveTo>
                  <a:lnTo>
                    <a:pt x="2148185" y="0"/>
                  </a:lnTo>
                  <a:lnTo>
                    <a:pt x="2148185" y="1981702"/>
                  </a:lnTo>
                  <a:lnTo>
                    <a:pt x="0" y="1981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2306749" flipH="1">
              <a:off x="14516051" y="7283499"/>
              <a:ext cx="1462497" cy="2158667"/>
            </a:xfrm>
            <a:custGeom>
              <a:avLst/>
              <a:gdLst/>
              <a:ahLst/>
              <a:cxnLst/>
              <a:rect l="l" t="t" r="r" b="b"/>
              <a:pathLst>
                <a:path w="1462497" h="2158667">
                  <a:moveTo>
                    <a:pt x="1462497" y="0"/>
                  </a:moveTo>
                  <a:lnTo>
                    <a:pt x="0" y="0"/>
                  </a:lnTo>
                  <a:lnTo>
                    <a:pt x="0" y="2158666"/>
                  </a:lnTo>
                  <a:lnTo>
                    <a:pt x="1462497" y="2158666"/>
                  </a:lnTo>
                  <a:lnTo>
                    <a:pt x="1462497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2531071">
              <a:off x="13737340" y="7151311"/>
              <a:ext cx="1699878" cy="1779977"/>
            </a:xfrm>
            <a:custGeom>
              <a:avLst/>
              <a:gdLst/>
              <a:ahLst/>
              <a:cxnLst/>
              <a:rect l="l" t="t" r="r" b="b"/>
              <a:pathLst>
                <a:path w="1699878" h="1779977">
                  <a:moveTo>
                    <a:pt x="0" y="0"/>
                  </a:moveTo>
                  <a:lnTo>
                    <a:pt x="1699878" y="0"/>
                  </a:lnTo>
                  <a:lnTo>
                    <a:pt x="1699878" y="1779976"/>
                  </a:lnTo>
                  <a:lnTo>
                    <a:pt x="0" y="1779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547485" flipH="1">
              <a:off x="14883101" y="8867595"/>
              <a:ext cx="2611557" cy="2204589"/>
            </a:xfrm>
            <a:custGeom>
              <a:avLst/>
              <a:gdLst/>
              <a:ahLst/>
              <a:cxnLst/>
              <a:rect l="l" t="t" r="r" b="b"/>
              <a:pathLst>
                <a:path w="2611557" h="2204589">
                  <a:moveTo>
                    <a:pt x="2611556" y="0"/>
                  </a:moveTo>
                  <a:lnTo>
                    <a:pt x="0" y="0"/>
                  </a:lnTo>
                  <a:lnTo>
                    <a:pt x="0" y="2204589"/>
                  </a:lnTo>
                  <a:lnTo>
                    <a:pt x="2611556" y="2204589"/>
                  </a:lnTo>
                  <a:lnTo>
                    <a:pt x="2611556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14558965" y="10338465"/>
              <a:ext cx="1092725" cy="1018055"/>
            </a:xfrm>
            <a:custGeom>
              <a:avLst/>
              <a:gdLst/>
              <a:ahLst/>
              <a:cxnLst/>
              <a:rect l="l" t="t" r="r" b="b"/>
              <a:pathLst>
                <a:path w="1092725" h="1018055">
                  <a:moveTo>
                    <a:pt x="0" y="0"/>
                  </a:moveTo>
                  <a:lnTo>
                    <a:pt x="1092725" y="0"/>
                  </a:lnTo>
                  <a:lnTo>
                    <a:pt x="1092725" y="1018056"/>
                  </a:lnTo>
                  <a:lnTo>
                    <a:pt x="0" y="1018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930773" flipH="1">
              <a:off x="12327135" y="7290833"/>
              <a:ext cx="2040342" cy="1764895"/>
            </a:xfrm>
            <a:custGeom>
              <a:avLst/>
              <a:gdLst/>
              <a:ahLst/>
              <a:cxnLst/>
              <a:rect l="l" t="t" r="r" b="b"/>
              <a:pathLst>
                <a:path w="2040342" h="1764895">
                  <a:moveTo>
                    <a:pt x="2040341" y="0"/>
                  </a:moveTo>
                  <a:lnTo>
                    <a:pt x="0" y="0"/>
                  </a:lnTo>
                  <a:lnTo>
                    <a:pt x="0" y="1764896"/>
                  </a:lnTo>
                  <a:lnTo>
                    <a:pt x="2040341" y="1764896"/>
                  </a:lnTo>
                  <a:lnTo>
                    <a:pt x="2040341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9265979">
              <a:off x="12058648" y="8202672"/>
              <a:ext cx="1475412" cy="1618411"/>
            </a:xfrm>
            <a:custGeom>
              <a:avLst/>
              <a:gdLst/>
              <a:ahLst/>
              <a:cxnLst/>
              <a:rect l="l" t="t" r="r" b="b"/>
              <a:pathLst>
                <a:path w="1475412" h="1618411">
                  <a:moveTo>
                    <a:pt x="0" y="0"/>
                  </a:moveTo>
                  <a:lnTo>
                    <a:pt x="1475412" y="0"/>
                  </a:lnTo>
                  <a:lnTo>
                    <a:pt x="1475412" y="1618411"/>
                  </a:lnTo>
                  <a:lnTo>
                    <a:pt x="0" y="1618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-536993" flipH="1">
              <a:off x="12253531" y="9030478"/>
              <a:ext cx="3469619" cy="1062571"/>
            </a:xfrm>
            <a:custGeom>
              <a:avLst/>
              <a:gdLst/>
              <a:ahLst/>
              <a:cxnLst/>
              <a:rect l="l" t="t" r="r" b="b"/>
              <a:pathLst>
                <a:path w="3469619" h="1062571">
                  <a:moveTo>
                    <a:pt x="3469619" y="0"/>
                  </a:moveTo>
                  <a:lnTo>
                    <a:pt x="0" y="0"/>
                  </a:lnTo>
                  <a:lnTo>
                    <a:pt x="0" y="1062571"/>
                  </a:lnTo>
                  <a:lnTo>
                    <a:pt x="3469619" y="1062571"/>
                  </a:lnTo>
                  <a:lnTo>
                    <a:pt x="3469619" y="0"/>
                  </a:lnTo>
                  <a:close/>
                </a:path>
              </a:pathLst>
            </a:custGeom>
            <a:blipFill>
              <a:blip r:embed="rId34"/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-10312193">
              <a:off x="13622452" y="11608279"/>
              <a:ext cx="1783897" cy="610985"/>
            </a:xfrm>
            <a:custGeom>
              <a:avLst/>
              <a:gdLst/>
              <a:ahLst/>
              <a:cxnLst/>
              <a:rect l="l" t="t" r="r" b="b"/>
              <a:pathLst>
                <a:path w="1783897" h="610985">
                  <a:moveTo>
                    <a:pt x="0" y="0"/>
                  </a:moveTo>
                  <a:lnTo>
                    <a:pt x="1783897" y="0"/>
                  </a:lnTo>
                  <a:lnTo>
                    <a:pt x="1783897" y="610985"/>
                  </a:lnTo>
                  <a:lnTo>
                    <a:pt x="0" y="610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xmlns="" r:embed="rId3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13009745" y="9909235"/>
              <a:ext cx="1832528" cy="1575974"/>
            </a:xfrm>
            <a:custGeom>
              <a:avLst/>
              <a:gdLst/>
              <a:ahLst/>
              <a:cxnLst/>
              <a:rect l="l" t="t" r="r" b="b"/>
              <a:pathLst>
                <a:path w="1832528" h="1575974">
                  <a:moveTo>
                    <a:pt x="0" y="0"/>
                  </a:moveTo>
                  <a:lnTo>
                    <a:pt x="1832528" y="0"/>
                  </a:lnTo>
                  <a:lnTo>
                    <a:pt x="1832528" y="1575974"/>
                  </a:lnTo>
                  <a:lnTo>
                    <a:pt x="0" y="1575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15772354" y="10697222"/>
              <a:ext cx="842920" cy="1009485"/>
            </a:xfrm>
            <a:custGeom>
              <a:avLst/>
              <a:gdLst/>
              <a:ahLst/>
              <a:cxnLst/>
              <a:rect l="l" t="t" r="r" b="b"/>
              <a:pathLst>
                <a:path w="842920" h="1009485">
                  <a:moveTo>
                    <a:pt x="0" y="0"/>
                  </a:moveTo>
                  <a:lnTo>
                    <a:pt x="842919" y="0"/>
                  </a:lnTo>
                  <a:lnTo>
                    <a:pt x="842919" y="1009484"/>
                  </a:lnTo>
                  <a:lnTo>
                    <a:pt x="0" y="1009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/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4819763">
              <a:off x="15217385" y="11270531"/>
              <a:ext cx="461562" cy="753570"/>
            </a:xfrm>
            <a:custGeom>
              <a:avLst/>
              <a:gdLst/>
              <a:ahLst/>
              <a:cxnLst/>
              <a:rect l="l" t="t" r="r" b="b"/>
              <a:pathLst>
                <a:path w="461562" h="753570">
                  <a:moveTo>
                    <a:pt x="0" y="0"/>
                  </a:moveTo>
                  <a:lnTo>
                    <a:pt x="461562" y="0"/>
                  </a:lnTo>
                  <a:lnTo>
                    <a:pt x="461562" y="753570"/>
                  </a:lnTo>
                  <a:lnTo>
                    <a:pt x="0" y="753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</p:sp>
        <p:sp>
          <p:nvSpPr>
            <p:cNvPr id="45" name="TextBox 45"/>
            <p:cNvSpPr txBox="1"/>
            <p:nvPr/>
          </p:nvSpPr>
          <p:spPr>
            <a:xfrm>
              <a:off x="869606" y="-142875"/>
              <a:ext cx="13972667" cy="1467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00"/>
                </a:lnSpc>
              </a:pPr>
              <a:r>
                <a:rPr lang="en-US" sz="6500" b="1">
                  <a:solidFill>
                    <a:srgbClr val="4A2308"/>
                  </a:solidFill>
                  <a:latin typeface="Aleo Bold"/>
                  <a:ea typeface="Aleo Bold"/>
                  <a:cs typeface="Aleo Bold"/>
                  <a:sym typeface="Aleo Bold"/>
                </a:rPr>
                <a:t>What animals need to grow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185577" y="2081856"/>
              <a:ext cx="4943570" cy="1204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 b="1">
                  <a:solidFill>
                    <a:srgbClr val="4A2308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Consumers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-1026913">
              <a:off x="3231119" y="4196810"/>
              <a:ext cx="901427" cy="905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 b="1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Air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 rot="233627">
              <a:off x="13797622" y="4880569"/>
              <a:ext cx="1860212" cy="11970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99"/>
                </a:lnSpc>
              </a:pPr>
              <a:r>
                <a:rPr lang="en-US" sz="4999" b="1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Food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 rot="707795">
              <a:off x="8300482" y="7520461"/>
              <a:ext cx="1904863" cy="984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 b="1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Water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 rot="-488461">
              <a:off x="19343653" y="7544290"/>
              <a:ext cx="2484091" cy="105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 b="1">
                  <a:solidFill>
                    <a:srgbClr val="08294C"/>
                  </a:solidFill>
                  <a:latin typeface="Kalam Bold"/>
                  <a:ea typeface="Kalam Bold"/>
                  <a:cs typeface="Kalam Bold"/>
                  <a:sym typeface="Kalam Bold"/>
                </a:rPr>
                <a:t>Habitat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531946"/>
            <a:ext cx="18288000" cy="10008543"/>
            <a:chOff x="0" y="0"/>
            <a:chExt cx="24384000" cy="13344724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10603539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0"/>
                  </a:lnTo>
                  <a:lnTo>
                    <a:pt x="6239974" y="2403200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467510" y="9749839"/>
              <a:ext cx="5853497" cy="3594885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5" t="-750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0020181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6286236" y="8833248"/>
              <a:ext cx="7558822" cy="4511476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3152" b="-326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185650" y="552559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22824941" y="11519134"/>
              <a:ext cx="1185156" cy="1224029"/>
              <a:chOff x="0" y="0"/>
              <a:chExt cx="6350000" cy="65582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869606" y="-142875"/>
              <a:ext cx="10472293" cy="1467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00"/>
                </a:lnSpc>
              </a:pPr>
              <a:r>
                <a:rPr lang="en-US" sz="6500" b="1">
                  <a:solidFill>
                    <a:srgbClr val="4A2308"/>
                  </a:solidFill>
                  <a:latin typeface="Aleo Bold"/>
                  <a:ea typeface="Aleo Bold"/>
                  <a:cs typeface="Aleo Bold"/>
                  <a:sym typeface="Aleo Bold"/>
                </a:rPr>
                <a:t>What is a consumer?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1983014" y="2706935"/>
              <a:ext cx="20841927" cy="6883608"/>
              <a:chOff x="0" y="0"/>
              <a:chExt cx="4116924" cy="135972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116924" cy="1359725"/>
              </a:xfrm>
              <a:custGeom>
                <a:avLst/>
                <a:gdLst/>
                <a:ahLst/>
                <a:cxnLst/>
                <a:rect l="l" t="t" r="r" b="b"/>
                <a:pathLst>
                  <a:path w="4116924" h="1359725">
                    <a:moveTo>
                      <a:pt x="37641" y="0"/>
                    </a:moveTo>
                    <a:lnTo>
                      <a:pt x="4079283" y="0"/>
                    </a:lnTo>
                    <a:cubicBezTo>
                      <a:pt x="4089266" y="0"/>
                      <a:pt x="4098840" y="3966"/>
                      <a:pt x="4105899" y="11025"/>
                    </a:cubicBezTo>
                    <a:cubicBezTo>
                      <a:pt x="4112958" y="18084"/>
                      <a:pt x="4116924" y="27658"/>
                      <a:pt x="4116924" y="37641"/>
                    </a:cubicBezTo>
                    <a:lnTo>
                      <a:pt x="4116924" y="1322084"/>
                    </a:lnTo>
                    <a:cubicBezTo>
                      <a:pt x="4116924" y="1332067"/>
                      <a:pt x="4112958" y="1341641"/>
                      <a:pt x="4105899" y="1348700"/>
                    </a:cubicBezTo>
                    <a:cubicBezTo>
                      <a:pt x="4098840" y="1355759"/>
                      <a:pt x="4089266" y="1359725"/>
                      <a:pt x="4079283" y="1359725"/>
                    </a:cubicBezTo>
                    <a:lnTo>
                      <a:pt x="37641" y="1359725"/>
                    </a:lnTo>
                    <a:cubicBezTo>
                      <a:pt x="27658" y="1359725"/>
                      <a:pt x="18084" y="1355759"/>
                      <a:pt x="11025" y="1348700"/>
                    </a:cubicBezTo>
                    <a:cubicBezTo>
                      <a:pt x="3966" y="1341641"/>
                      <a:pt x="0" y="1332067"/>
                      <a:pt x="0" y="1322084"/>
                    </a:cubicBezTo>
                    <a:lnTo>
                      <a:pt x="0" y="37641"/>
                    </a:lnTo>
                    <a:cubicBezTo>
                      <a:pt x="0" y="27658"/>
                      <a:pt x="3966" y="18084"/>
                      <a:pt x="11025" y="11025"/>
                    </a:cubicBezTo>
                    <a:cubicBezTo>
                      <a:pt x="18084" y="3966"/>
                      <a:pt x="27658" y="0"/>
                      <a:pt x="37641" y="0"/>
                    </a:cubicBezTo>
                    <a:close/>
                  </a:path>
                </a:pathLst>
              </a:custGeom>
              <a:solidFill>
                <a:srgbClr val="EEDC9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19050"/>
                <a:ext cx="4116924" cy="137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474603" y="3738914"/>
              <a:ext cx="19858749" cy="4733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99"/>
                </a:lnSpc>
              </a:pPr>
              <a:r>
                <a:rPr lang="en-US" sz="4499" b="1">
                  <a:solidFill>
                    <a:srgbClr val="652521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Consumers </a:t>
              </a:r>
              <a:r>
                <a:rPr lang="en-US" sz="4499">
                  <a:solidFill>
                    <a:srgbClr val="652521"/>
                  </a:solidFill>
                  <a:latin typeface="Nunito"/>
                  <a:ea typeface="Nunito"/>
                  <a:cs typeface="Nunito"/>
                  <a:sym typeface="Nunito"/>
                </a:rPr>
                <a:t>are living things that can’t make their own food so have to eat other living things to grow.</a:t>
              </a:r>
            </a:p>
            <a:p>
              <a:pPr algn="l">
                <a:lnSpc>
                  <a:spcPts val="3500"/>
                </a:lnSpc>
              </a:pPr>
              <a:endParaRPr lang="en-US" sz="4499">
                <a:solidFill>
                  <a:srgbClr val="652521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l">
                <a:lnSpc>
                  <a:spcPts val="6299"/>
                </a:lnSpc>
              </a:pPr>
              <a:r>
                <a:rPr lang="en-US" sz="4499">
                  <a:solidFill>
                    <a:srgbClr val="652521"/>
                  </a:solidFill>
                  <a:latin typeface="Nunito"/>
                  <a:ea typeface="Nunito"/>
                  <a:cs typeface="Nunito"/>
                  <a:sym typeface="Nunito"/>
                </a:rPr>
                <a:t>They get the nutrients and energy they need to survive from eating plants, other animals or both.  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f3c90c-8c54-43a3-ad5c-82c086fa7e8a">
      <Terms xmlns="http://schemas.microsoft.com/office/infopath/2007/PartnerControls"/>
    </lcf76f155ced4ddcb4097134ff3c332f>
    <TaxCatchAll xmlns="4c038b8b-266e-4bb2-adf3-7514a4634f1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6547ABFBE2F242AFD879277661EA10" ma:contentTypeVersion="18" ma:contentTypeDescription="Create a new document." ma:contentTypeScope="" ma:versionID="9829d805a1c60993912bb39660fe534f">
  <xsd:schema xmlns:xsd="http://www.w3.org/2001/XMLSchema" xmlns:xs="http://www.w3.org/2001/XMLSchema" xmlns:p="http://schemas.microsoft.com/office/2006/metadata/properties" xmlns:ns2="99f3c90c-8c54-43a3-ad5c-82c086fa7e8a" xmlns:ns3="4c038b8b-266e-4bb2-adf3-7514a4634f13" targetNamespace="http://schemas.microsoft.com/office/2006/metadata/properties" ma:root="true" ma:fieldsID="b9bde3c655fb0ba80fe715740468a878" ns2:_="" ns3:_="">
    <xsd:import namespace="99f3c90c-8c54-43a3-ad5c-82c086fa7e8a"/>
    <xsd:import namespace="4c038b8b-266e-4bb2-adf3-7514a4634f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f3c90c-8c54-43a3-ad5c-82c086fa7e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9585a93-df65-47db-8e10-c50681b0655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38b8b-266e-4bb2-adf3-7514a4634f1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2914202-299b-41fd-a77e-c3a125e36b22}" ma:internalName="TaxCatchAll" ma:showField="CatchAllData" ma:web="4c038b8b-266e-4bb2-adf3-7514a4634f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6E91C3-A06D-485C-93B8-9859951C6A3F}">
  <ds:schemaRefs>
    <ds:schemaRef ds:uri="http://schemas.microsoft.com/office/2006/metadata/properties"/>
    <ds:schemaRef ds:uri="99f3c90c-8c54-43a3-ad5c-82c086fa7e8a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4c038b8b-266e-4bb2-adf3-7514a4634f1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C21A764-C4F0-4A18-BA1F-2B53607729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f3c90c-8c54-43a3-ad5c-82c086fa7e8a"/>
    <ds:schemaRef ds:uri="4c038b8b-266e-4bb2-adf3-7514a4634f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67DE2D-DE7B-433F-9988-9B8B14086E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380</Words>
  <Application>Microsoft Office PowerPoint</Application>
  <PresentationFormat>Custom</PresentationFormat>
  <Paragraphs>78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Aleo Bold</vt:lpstr>
      <vt:lpstr>Nunito Bold</vt:lpstr>
      <vt:lpstr>Calibri</vt:lpstr>
      <vt:lpstr>Nunito</vt:lpstr>
      <vt:lpstr>Kalam Bold</vt:lpstr>
      <vt:lpstr>Nunito 1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KS1 Food Chain - Cuthbert’s Moor</dc:title>
  <cp:lastModifiedBy>Kate English</cp:lastModifiedBy>
  <cp:revision>4</cp:revision>
  <dcterms:created xsi:type="dcterms:W3CDTF">2006-08-16T00:00:00Z</dcterms:created>
  <dcterms:modified xsi:type="dcterms:W3CDTF">2024-11-13T10:55:11Z</dcterms:modified>
  <dc:identifier>DAFzGOfZjns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0x0101004F6547ABFBE2F242AFD879277661EA10</vt:lpwstr>
  </property>
</Properties>
</file>