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Manrope" panose="020B0604020202020204" charset="0"/>
      <p:regular r:id="rId17"/>
    </p:embeddedFont>
    <p:embeddedFont>
      <p:font typeface="Calibri" panose="020F0502020204030204" pitchFamily="34" charset="0"/>
      <p:regular r:id="rId18"/>
      <p:bold r:id="rId19"/>
      <p:italic r:id="rId20"/>
      <p:boldItalic r:id="rId21"/>
    </p:embeddedFont>
    <p:embeddedFont>
      <p:font typeface="Manrope Light" panose="020B0604020202020204" charset="0"/>
      <p:regular r:id="rId22"/>
    </p:embeddedFont>
    <p:embeddedFont>
      <p:font typeface="Manrope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65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18.12.2024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9083"/>
          </a:xfrm>
          <a:custGeom>
            <a:avLst/>
            <a:gdLst/>
            <a:ahLst/>
            <a:cxnLst/>
            <a:rect l="l" t="t" r="r" b="b"/>
            <a:pathLst>
              <a:path w="18288000" h="10289083">
                <a:moveTo>
                  <a:pt x="0" y="0"/>
                </a:moveTo>
                <a:lnTo>
                  <a:pt x="18288000" y="0"/>
                </a:lnTo>
                <a:lnTo>
                  <a:pt x="18288000" y="10289083"/>
                </a:lnTo>
                <a:lnTo>
                  <a:pt x="0" y="10289083"/>
                </a:lnTo>
                <a:lnTo>
                  <a:pt x="0" y="0"/>
                </a:lnTo>
                <a:close/>
              </a:path>
            </a:pathLst>
          </a:custGeom>
          <a:blipFill>
            <a:blip r:embed="rId2"/>
            <a:stretch>
              <a:fillRect/>
            </a:stretch>
          </a:blipFill>
        </p:spPr>
      </p:sp>
      <p:sp>
        <p:nvSpPr>
          <p:cNvPr id="3" name="AutoShape 3"/>
          <p:cNvSpPr/>
          <p:nvPr/>
        </p:nvSpPr>
        <p:spPr>
          <a:xfrm flipV="1">
            <a:off x="1028700" y="1028700"/>
            <a:ext cx="5776198" cy="19050"/>
          </a:xfrm>
          <a:prstGeom prst="line">
            <a:avLst/>
          </a:prstGeom>
          <a:ln w="285750" cap="flat">
            <a:solidFill>
              <a:srgbClr val="FFFFFF"/>
            </a:solidFill>
            <a:prstDash val="solid"/>
            <a:headEnd type="none" w="sm" len="sm"/>
            <a:tailEnd type="none" w="sm" len="sm"/>
          </a:ln>
        </p:spPr>
      </p:sp>
      <p:sp>
        <p:nvSpPr>
          <p:cNvPr id="4" name="Freeform 4"/>
          <p:cNvSpPr/>
          <p:nvPr/>
        </p:nvSpPr>
        <p:spPr>
          <a:xfrm>
            <a:off x="8328847" y="1028700"/>
            <a:ext cx="8930453" cy="8229600"/>
          </a:xfrm>
          <a:custGeom>
            <a:avLst/>
            <a:gdLst/>
            <a:ahLst/>
            <a:cxnLst/>
            <a:rect l="l" t="t" r="r" b="b"/>
            <a:pathLst>
              <a:path w="8930453" h="8229600">
                <a:moveTo>
                  <a:pt x="0" y="0"/>
                </a:moveTo>
                <a:lnTo>
                  <a:pt x="8930453" y="0"/>
                </a:lnTo>
                <a:lnTo>
                  <a:pt x="8930453" y="8229600"/>
                </a:lnTo>
                <a:lnTo>
                  <a:pt x="0" y="8229600"/>
                </a:lnTo>
                <a:lnTo>
                  <a:pt x="0" y="0"/>
                </a:lnTo>
                <a:close/>
              </a:path>
            </a:pathLst>
          </a:custGeom>
          <a:blipFill>
            <a:blip r:embed="rId3"/>
            <a:stretch>
              <a:fillRect l="-5715" r="-65332"/>
            </a:stretch>
          </a:blipFill>
        </p:spPr>
      </p:sp>
      <p:sp>
        <p:nvSpPr>
          <p:cNvPr id="5" name="Freeform 5"/>
          <p:cNvSpPr/>
          <p:nvPr/>
        </p:nvSpPr>
        <p:spPr>
          <a:xfrm>
            <a:off x="1028700" y="7448343"/>
            <a:ext cx="6817504" cy="1809957"/>
          </a:xfrm>
          <a:custGeom>
            <a:avLst/>
            <a:gdLst/>
            <a:ahLst/>
            <a:cxnLst/>
            <a:rect l="l" t="t" r="r" b="b"/>
            <a:pathLst>
              <a:path w="6817504" h="1809957">
                <a:moveTo>
                  <a:pt x="0" y="0"/>
                </a:moveTo>
                <a:lnTo>
                  <a:pt x="6817504" y="0"/>
                </a:lnTo>
                <a:lnTo>
                  <a:pt x="6817504" y="1809957"/>
                </a:lnTo>
                <a:lnTo>
                  <a:pt x="0" y="1809957"/>
                </a:lnTo>
                <a:lnTo>
                  <a:pt x="0" y="0"/>
                </a:lnTo>
                <a:close/>
              </a:path>
            </a:pathLst>
          </a:custGeom>
          <a:blipFill>
            <a:blip r:embed="rId4"/>
            <a:stretch>
              <a:fillRect/>
            </a:stretch>
          </a:blipFill>
        </p:spPr>
      </p:sp>
      <p:sp>
        <p:nvSpPr>
          <p:cNvPr id="6" name="TextBox 6"/>
          <p:cNvSpPr txBox="1"/>
          <p:nvPr/>
        </p:nvSpPr>
        <p:spPr>
          <a:xfrm>
            <a:off x="1028700" y="1346674"/>
            <a:ext cx="5776198" cy="944879"/>
          </a:xfrm>
          <a:prstGeom prst="rect">
            <a:avLst/>
          </a:prstGeom>
        </p:spPr>
        <p:txBody>
          <a:bodyPr lIns="0" tIns="0" rIns="0" bIns="0" rtlCol="0" anchor="t">
            <a:spAutoFit/>
          </a:bodyPr>
          <a:lstStyle/>
          <a:p>
            <a:pPr algn="l">
              <a:lnSpc>
                <a:spcPts val="7199"/>
              </a:lnSpc>
            </a:pPr>
            <a:r>
              <a:rPr lang="en-US" sz="7199" b="1">
                <a:solidFill>
                  <a:srgbClr val="FFFFFF"/>
                </a:solidFill>
                <a:latin typeface="Manrope Bold"/>
                <a:ea typeface="Manrope Bold"/>
                <a:cs typeface="Manrope Bold"/>
                <a:sym typeface="Manrope Bold"/>
              </a:rPr>
              <a:t>CAREERS</a:t>
            </a:r>
          </a:p>
        </p:txBody>
      </p:sp>
      <p:sp>
        <p:nvSpPr>
          <p:cNvPr id="7" name="TextBox 7"/>
          <p:cNvSpPr txBox="1"/>
          <p:nvPr/>
        </p:nvSpPr>
        <p:spPr>
          <a:xfrm>
            <a:off x="1028700" y="3938041"/>
            <a:ext cx="5776198" cy="1206501"/>
          </a:xfrm>
          <a:prstGeom prst="rect">
            <a:avLst/>
          </a:prstGeom>
        </p:spPr>
        <p:txBody>
          <a:bodyPr lIns="0" tIns="0" rIns="0" bIns="0" rtlCol="0" anchor="t">
            <a:spAutoFit/>
          </a:bodyPr>
          <a:lstStyle/>
          <a:p>
            <a:pPr algn="l">
              <a:lnSpc>
                <a:spcPts val="4899"/>
              </a:lnSpc>
            </a:pPr>
            <a:r>
              <a:rPr lang="en-US" sz="3499">
                <a:solidFill>
                  <a:srgbClr val="FFFFFF"/>
                </a:solidFill>
                <a:latin typeface="Manrope Light"/>
                <a:ea typeface="Manrope Light"/>
                <a:cs typeface="Manrope Light"/>
                <a:sym typeface="Manrope Light"/>
              </a:rPr>
              <a:t>Explore the careers available in conservation!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9083"/>
          </a:xfrm>
          <a:custGeom>
            <a:avLst/>
            <a:gdLst/>
            <a:ahLst/>
            <a:cxnLst/>
            <a:rect l="l" t="t" r="r" b="b"/>
            <a:pathLst>
              <a:path w="18288000" h="10289083">
                <a:moveTo>
                  <a:pt x="0" y="0"/>
                </a:moveTo>
                <a:lnTo>
                  <a:pt x="18288000" y="0"/>
                </a:lnTo>
                <a:lnTo>
                  <a:pt x="18288000" y="10289083"/>
                </a:lnTo>
                <a:lnTo>
                  <a:pt x="0" y="10289083"/>
                </a:lnTo>
                <a:lnTo>
                  <a:pt x="0" y="0"/>
                </a:lnTo>
                <a:close/>
              </a:path>
            </a:pathLst>
          </a:custGeom>
          <a:blipFill>
            <a:blip r:embed="rId2"/>
            <a:stretch>
              <a:fillRect/>
            </a:stretch>
          </a:blipFill>
        </p:spPr>
      </p:sp>
      <p:sp>
        <p:nvSpPr>
          <p:cNvPr id="3" name="AutoShape 3"/>
          <p:cNvSpPr/>
          <p:nvPr/>
        </p:nvSpPr>
        <p:spPr>
          <a:xfrm flipV="1">
            <a:off x="1028700" y="1028700"/>
            <a:ext cx="5776198" cy="19050"/>
          </a:xfrm>
          <a:prstGeom prst="line">
            <a:avLst/>
          </a:prstGeom>
          <a:ln w="285750" cap="flat">
            <a:solidFill>
              <a:srgbClr val="FFFFFF"/>
            </a:solidFill>
            <a:prstDash val="solid"/>
            <a:headEnd type="none" w="sm" len="sm"/>
            <a:tailEnd type="none" w="sm" len="sm"/>
          </a:ln>
        </p:spPr>
      </p:sp>
      <p:sp>
        <p:nvSpPr>
          <p:cNvPr id="4" name="TextBox 4"/>
          <p:cNvSpPr txBox="1"/>
          <p:nvPr/>
        </p:nvSpPr>
        <p:spPr>
          <a:xfrm>
            <a:off x="1028700" y="1346674"/>
            <a:ext cx="9240892" cy="944879"/>
          </a:xfrm>
          <a:prstGeom prst="rect">
            <a:avLst/>
          </a:prstGeom>
        </p:spPr>
        <p:txBody>
          <a:bodyPr lIns="0" tIns="0" rIns="0" bIns="0" rtlCol="0" anchor="t">
            <a:spAutoFit/>
          </a:bodyPr>
          <a:lstStyle/>
          <a:p>
            <a:pPr algn="l">
              <a:lnSpc>
                <a:spcPts val="7199"/>
              </a:lnSpc>
            </a:pPr>
            <a:r>
              <a:rPr lang="en-US" sz="7199" b="1">
                <a:solidFill>
                  <a:srgbClr val="FFFFFF"/>
                </a:solidFill>
                <a:latin typeface="Manrope Bold"/>
                <a:ea typeface="Manrope Bold"/>
                <a:cs typeface="Manrope Bold"/>
                <a:sym typeface="Manrope Bold"/>
              </a:rPr>
              <a:t>COMMUNICATOR</a:t>
            </a:r>
          </a:p>
        </p:txBody>
      </p:sp>
      <p:sp>
        <p:nvSpPr>
          <p:cNvPr id="5" name="TextBox 5"/>
          <p:cNvSpPr txBox="1"/>
          <p:nvPr/>
        </p:nvSpPr>
        <p:spPr>
          <a:xfrm>
            <a:off x="1028700" y="2479674"/>
            <a:ext cx="9040355" cy="5540376"/>
          </a:xfrm>
          <a:prstGeom prst="rect">
            <a:avLst/>
          </a:prstGeom>
        </p:spPr>
        <p:txBody>
          <a:bodyPr lIns="0" tIns="0" rIns="0" bIns="0" rtlCol="0" anchor="t">
            <a:spAutoFit/>
          </a:bodyPr>
          <a:lstStyle/>
          <a:p>
            <a:pPr algn="l">
              <a:lnSpc>
                <a:spcPts val="4899"/>
              </a:lnSpc>
            </a:pPr>
            <a:r>
              <a:rPr lang="en-US" sz="3499">
                <a:solidFill>
                  <a:srgbClr val="FFFFFF"/>
                </a:solidFill>
                <a:latin typeface="Manrope Light"/>
                <a:ea typeface="Manrope Light"/>
                <a:cs typeface="Manrope Light"/>
                <a:sym typeface="Manrope Light"/>
              </a:rPr>
              <a:t>Science is incredibly important, but so is telling people about it! How else could we use the information that we discover? Science communicators are people who love science, and can find ways to tell people about it creatively, to help others understand. They can do this in so many ways, for example through films, art, writing, and even games!</a:t>
            </a:r>
          </a:p>
        </p:txBody>
      </p:sp>
      <p:grpSp>
        <p:nvGrpSpPr>
          <p:cNvPr id="6" name="Group 6"/>
          <p:cNvGrpSpPr/>
          <p:nvPr/>
        </p:nvGrpSpPr>
        <p:grpSpPr>
          <a:xfrm>
            <a:off x="10269592" y="1203799"/>
            <a:ext cx="6989708" cy="8054501"/>
            <a:chOff x="0" y="0"/>
            <a:chExt cx="536185" cy="617865"/>
          </a:xfrm>
        </p:grpSpPr>
        <p:sp>
          <p:nvSpPr>
            <p:cNvPr id="7" name="Freeform 7"/>
            <p:cNvSpPr/>
            <p:nvPr/>
          </p:nvSpPr>
          <p:spPr>
            <a:xfrm>
              <a:off x="0" y="0"/>
              <a:ext cx="536185" cy="617865"/>
            </a:xfrm>
            <a:custGeom>
              <a:avLst/>
              <a:gdLst/>
              <a:ahLst/>
              <a:cxnLst/>
              <a:rect l="l" t="t" r="r" b="b"/>
              <a:pathLst>
                <a:path w="536185" h="617865">
                  <a:moveTo>
                    <a:pt x="0" y="0"/>
                  </a:moveTo>
                  <a:lnTo>
                    <a:pt x="536185" y="0"/>
                  </a:lnTo>
                  <a:lnTo>
                    <a:pt x="536185" y="617865"/>
                  </a:lnTo>
                  <a:lnTo>
                    <a:pt x="0" y="617865"/>
                  </a:lnTo>
                  <a:close/>
                </a:path>
              </a:pathLst>
            </a:custGeom>
            <a:blipFill>
              <a:blip r:embed="rId3"/>
              <a:stretch>
                <a:fillRect l="-26915" r="-26915"/>
              </a:stretch>
            </a:blip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9083"/>
          </a:xfrm>
          <a:custGeom>
            <a:avLst/>
            <a:gdLst/>
            <a:ahLst/>
            <a:cxnLst/>
            <a:rect l="l" t="t" r="r" b="b"/>
            <a:pathLst>
              <a:path w="18288000" h="10289083">
                <a:moveTo>
                  <a:pt x="0" y="0"/>
                </a:moveTo>
                <a:lnTo>
                  <a:pt x="18288000" y="0"/>
                </a:lnTo>
                <a:lnTo>
                  <a:pt x="18288000" y="10289083"/>
                </a:lnTo>
                <a:lnTo>
                  <a:pt x="0" y="10289083"/>
                </a:lnTo>
                <a:lnTo>
                  <a:pt x="0" y="0"/>
                </a:lnTo>
                <a:close/>
              </a:path>
            </a:pathLst>
          </a:custGeom>
          <a:blipFill>
            <a:blip r:embed="rId2"/>
            <a:stretch>
              <a:fillRect/>
            </a:stretch>
          </a:blipFill>
        </p:spPr>
      </p:sp>
      <p:sp>
        <p:nvSpPr>
          <p:cNvPr id="3" name="AutoShape 3"/>
          <p:cNvSpPr/>
          <p:nvPr/>
        </p:nvSpPr>
        <p:spPr>
          <a:xfrm flipV="1">
            <a:off x="1028700" y="1028700"/>
            <a:ext cx="5776198" cy="19050"/>
          </a:xfrm>
          <a:prstGeom prst="line">
            <a:avLst/>
          </a:prstGeom>
          <a:ln w="285750" cap="flat">
            <a:solidFill>
              <a:srgbClr val="FFFFFF"/>
            </a:solidFill>
            <a:prstDash val="solid"/>
            <a:headEnd type="none" w="sm" len="sm"/>
            <a:tailEnd type="none" w="sm" len="sm"/>
          </a:ln>
        </p:spPr>
      </p:sp>
      <p:sp>
        <p:nvSpPr>
          <p:cNvPr id="4" name="TextBox 4"/>
          <p:cNvSpPr txBox="1"/>
          <p:nvPr/>
        </p:nvSpPr>
        <p:spPr>
          <a:xfrm>
            <a:off x="1028700" y="1346674"/>
            <a:ext cx="9240892" cy="944879"/>
          </a:xfrm>
          <a:prstGeom prst="rect">
            <a:avLst/>
          </a:prstGeom>
        </p:spPr>
        <p:txBody>
          <a:bodyPr lIns="0" tIns="0" rIns="0" bIns="0" rtlCol="0" anchor="t">
            <a:spAutoFit/>
          </a:bodyPr>
          <a:lstStyle/>
          <a:p>
            <a:pPr algn="l">
              <a:lnSpc>
                <a:spcPts val="7199"/>
              </a:lnSpc>
            </a:pPr>
            <a:r>
              <a:rPr lang="en-US" sz="7199" b="1">
                <a:solidFill>
                  <a:srgbClr val="FFFFFF"/>
                </a:solidFill>
                <a:latin typeface="Manrope Bold"/>
                <a:ea typeface="Manrope Bold"/>
                <a:cs typeface="Manrope Bold"/>
                <a:sym typeface="Manrope Bold"/>
              </a:rPr>
              <a:t>CONSERVATIONIST</a:t>
            </a:r>
          </a:p>
        </p:txBody>
      </p:sp>
      <p:sp>
        <p:nvSpPr>
          <p:cNvPr id="5" name="TextBox 5"/>
          <p:cNvSpPr txBox="1"/>
          <p:nvPr/>
        </p:nvSpPr>
        <p:spPr>
          <a:xfrm>
            <a:off x="1028700" y="2712654"/>
            <a:ext cx="7217333" cy="6159501"/>
          </a:xfrm>
          <a:prstGeom prst="rect">
            <a:avLst/>
          </a:prstGeom>
        </p:spPr>
        <p:txBody>
          <a:bodyPr lIns="0" tIns="0" rIns="0" bIns="0" rtlCol="0" anchor="t">
            <a:spAutoFit/>
          </a:bodyPr>
          <a:lstStyle/>
          <a:p>
            <a:pPr algn="l">
              <a:lnSpc>
                <a:spcPts val="4899"/>
              </a:lnSpc>
            </a:pPr>
            <a:r>
              <a:rPr lang="en-US" sz="3499">
                <a:solidFill>
                  <a:srgbClr val="FFFFFF"/>
                </a:solidFill>
                <a:latin typeface="Manrope Light"/>
                <a:ea typeface="Manrope Light"/>
                <a:cs typeface="Manrope Light"/>
                <a:sym typeface="Manrope Light"/>
              </a:rPr>
              <a:t>Conservationists are scientists, but more often they put the science into action as well, using what science tells us to inform how best to protect, and even restore our natural world! From trudging through mud to snorkelling, from heading out on the boat to sitting at the desk and looking at maps, it’s a varied and fun job!</a:t>
            </a:r>
          </a:p>
        </p:txBody>
      </p:sp>
      <p:grpSp>
        <p:nvGrpSpPr>
          <p:cNvPr id="6" name="Group 6"/>
          <p:cNvGrpSpPr/>
          <p:nvPr/>
        </p:nvGrpSpPr>
        <p:grpSpPr>
          <a:xfrm>
            <a:off x="10269592" y="1203799"/>
            <a:ext cx="6989708" cy="8054501"/>
            <a:chOff x="0" y="0"/>
            <a:chExt cx="536185" cy="617865"/>
          </a:xfrm>
        </p:grpSpPr>
        <p:sp>
          <p:nvSpPr>
            <p:cNvPr id="7" name="Freeform 7"/>
            <p:cNvSpPr/>
            <p:nvPr/>
          </p:nvSpPr>
          <p:spPr>
            <a:xfrm>
              <a:off x="0" y="0"/>
              <a:ext cx="536185" cy="617865"/>
            </a:xfrm>
            <a:custGeom>
              <a:avLst/>
              <a:gdLst/>
              <a:ahLst/>
              <a:cxnLst/>
              <a:rect l="l" t="t" r="r" b="b"/>
              <a:pathLst>
                <a:path w="536185" h="617865">
                  <a:moveTo>
                    <a:pt x="0" y="0"/>
                  </a:moveTo>
                  <a:lnTo>
                    <a:pt x="536185" y="0"/>
                  </a:lnTo>
                  <a:lnTo>
                    <a:pt x="536185" y="617865"/>
                  </a:lnTo>
                  <a:lnTo>
                    <a:pt x="0" y="617865"/>
                  </a:lnTo>
                  <a:close/>
                </a:path>
              </a:pathLst>
            </a:custGeom>
            <a:blipFill>
              <a:blip r:embed="rId3"/>
              <a:stretch>
                <a:fillRect t="-2358" b="-61097"/>
              </a:stretch>
            </a:blip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9083"/>
          </a:xfrm>
          <a:custGeom>
            <a:avLst/>
            <a:gdLst/>
            <a:ahLst/>
            <a:cxnLst/>
            <a:rect l="l" t="t" r="r" b="b"/>
            <a:pathLst>
              <a:path w="18288000" h="10289083">
                <a:moveTo>
                  <a:pt x="0" y="0"/>
                </a:moveTo>
                <a:lnTo>
                  <a:pt x="18288000" y="0"/>
                </a:lnTo>
                <a:lnTo>
                  <a:pt x="18288000" y="10289083"/>
                </a:lnTo>
                <a:lnTo>
                  <a:pt x="0" y="10289083"/>
                </a:lnTo>
                <a:lnTo>
                  <a:pt x="0" y="0"/>
                </a:lnTo>
                <a:close/>
              </a:path>
            </a:pathLst>
          </a:custGeom>
          <a:blipFill>
            <a:blip r:embed="rId2"/>
            <a:stretch>
              <a:fillRect/>
            </a:stretch>
          </a:blipFill>
        </p:spPr>
      </p:sp>
      <p:sp>
        <p:nvSpPr>
          <p:cNvPr id="3" name="AutoShape 3"/>
          <p:cNvSpPr/>
          <p:nvPr/>
        </p:nvSpPr>
        <p:spPr>
          <a:xfrm flipV="1">
            <a:off x="1028700" y="1028700"/>
            <a:ext cx="5776198" cy="19050"/>
          </a:xfrm>
          <a:prstGeom prst="line">
            <a:avLst/>
          </a:prstGeom>
          <a:ln w="285750" cap="flat">
            <a:solidFill>
              <a:srgbClr val="FFFFFF"/>
            </a:solidFill>
            <a:prstDash val="solid"/>
            <a:headEnd type="none" w="sm" len="sm"/>
            <a:tailEnd type="none" w="sm" len="sm"/>
          </a:ln>
        </p:spPr>
      </p:sp>
      <p:sp>
        <p:nvSpPr>
          <p:cNvPr id="4" name="TextBox 4"/>
          <p:cNvSpPr txBox="1"/>
          <p:nvPr/>
        </p:nvSpPr>
        <p:spPr>
          <a:xfrm>
            <a:off x="1028700" y="1346674"/>
            <a:ext cx="9240892" cy="944879"/>
          </a:xfrm>
          <a:prstGeom prst="rect">
            <a:avLst/>
          </a:prstGeom>
        </p:spPr>
        <p:txBody>
          <a:bodyPr lIns="0" tIns="0" rIns="0" bIns="0" rtlCol="0" anchor="t">
            <a:spAutoFit/>
          </a:bodyPr>
          <a:lstStyle/>
          <a:p>
            <a:pPr algn="l">
              <a:lnSpc>
                <a:spcPts val="7199"/>
              </a:lnSpc>
            </a:pPr>
            <a:r>
              <a:rPr lang="en-US" sz="7199" b="1">
                <a:solidFill>
                  <a:srgbClr val="FFFFFF"/>
                </a:solidFill>
                <a:latin typeface="Manrope Bold"/>
                <a:ea typeface="Manrope Bold"/>
                <a:cs typeface="Manrope Bold"/>
                <a:sym typeface="Manrope Bold"/>
              </a:rPr>
              <a:t>PROJECT TEAM</a:t>
            </a:r>
          </a:p>
        </p:txBody>
      </p:sp>
      <p:sp>
        <p:nvSpPr>
          <p:cNvPr id="5" name="TextBox 5"/>
          <p:cNvSpPr txBox="1"/>
          <p:nvPr/>
        </p:nvSpPr>
        <p:spPr>
          <a:xfrm>
            <a:off x="1028700" y="2712654"/>
            <a:ext cx="8115300" cy="3683001"/>
          </a:xfrm>
          <a:prstGeom prst="rect">
            <a:avLst/>
          </a:prstGeom>
        </p:spPr>
        <p:txBody>
          <a:bodyPr lIns="0" tIns="0" rIns="0" bIns="0" rtlCol="0" anchor="t">
            <a:spAutoFit/>
          </a:bodyPr>
          <a:lstStyle/>
          <a:p>
            <a:pPr algn="l">
              <a:lnSpc>
                <a:spcPts val="4899"/>
              </a:lnSpc>
            </a:pPr>
            <a:r>
              <a:rPr lang="en-US" sz="3499">
                <a:solidFill>
                  <a:srgbClr val="FFFFFF"/>
                </a:solidFill>
                <a:latin typeface="Manrope Light"/>
                <a:ea typeface="Manrope Light"/>
                <a:cs typeface="Manrope Light"/>
                <a:sym typeface="Manrope Light"/>
              </a:rPr>
              <a:t>All of these roles are important, but to bring them together and make use of these roles and their skills requires a project team, people to oversee the job, to take charge, and oversee spending money.</a:t>
            </a:r>
          </a:p>
        </p:txBody>
      </p:sp>
      <p:grpSp>
        <p:nvGrpSpPr>
          <p:cNvPr id="6" name="Group 6"/>
          <p:cNvGrpSpPr/>
          <p:nvPr/>
        </p:nvGrpSpPr>
        <p:grpSpPr>
          <a:xfrm>
            <a:off x="10269592" y="1203799"/>
            <a:ext cx="6989708" cy="8054501"/>
            <a:chOff x="0" y="0"/>
            <a:chExt cx="536185" cy="617865"/>
          </a:xfrm>
        </p:grpSpPr>
        <p:sp>
          <p:nvSpPr>
            <p:cNvPr id="7" name="Freeform 7"/>
            <p:cNvSpPr/>
            <p:nvPr/>
          </p:nvSpPr>
          <p:spPr>
            <a:xfrm>
              <a:off x="0" y="0"/>
              <a:ext cx="536185" cy="617865"/>
            </a:xfrm>
            <a:custGeom>
              <a:avLst/>
              <a:gdLst/>
              <a:ahLst/>
              <a:cxnLst/>
              <a:rect l="l" t="t" r="r" b="b"/>
              <a:pathLst>
                <a:path w="536185" h="617865">
                  <a:moveTo>
                    <a:pt x="0" y="0"/>
                  </a:moveTo>
                  <a:lnTo>
                    <a:pt x="536185" y="0"/>
                  </a:lnTo>
                  <a:lnTo>
                    <a:pt x="536185" y="617865"/>
                  </a:lnTo>
                  <a:lnTo>
                    <a:pt x="0" y="617865"/>
                  </a:lnTo>
                  <a:close/>
                </a:path>
              </a:pathLst>
            </a:custGeom>
            <a:blipFill>
              <a:blip r:embed="rId3"/>
              <a:stretch>
                <a:fillRect l="-27290" r="-27290"/>
              </a:stretch>
            </a:blip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9083"/>
          </a:xfrm>
          <a:custGeom>
            <a:avLst/>
            <a:gdLst/>
            <a:ahLst/>
            <a:cxnLst/>
            <a:rect l="l" t="t" r="r" b="b"/>
            <a:pathLst>
              <a:path w="18288000" h="10289083">
                <a:moveTo>
                  <a:pt x="0" y="0"/>
                </a:moveTo>
                <a:lnTo>
                  <a:pt x="18288000" y="0"/>
                </a:lnTo>
                <a:lnTo>
                  <a:pt x="18288000" y="10289083"/>
                </a:lnTo>
                <a:lnTo>
                  <a:pt x="0" y="10289083"/>
                </a:lnTo>
                <a:lnTo>
                  <a:pt x="0" y="0"/>
                </a:lnTo>
                <a:close/>
              </a:path>
            </a:pathLst>
          </a:custGeom>
          <a:blipFill>
            <a:blip r:embed="rId2"/>
            <a:stretch>
              <a:fillRect/>
            </a:stretch>
          </a:blipFill>
        </p:spPr>
      </p:sp>
      <p:sp>
        <p:nvSpPr>
          <p:cNvPr id="3" name="AutoShape 3"/>
          <p:cNvSpPr/>
          <p:nvPr/>
        </p:nvSpPr>
        <p:spPr>
          <a:xfrm flipV="1">
            <a:off x="1028700" y="1028700"/>
            <a:ext cx="5776198" cy="19050"/>
          </a:xfrm>
          <a:prstGeom prst="line">
            <a:avLst/>
          </a:prstGeom>
          <a:ln w="285750" cap="flat">
            <a:solidFill>
              <a:srgbClr val="FFFFFF"/>
            </a:solidFill>
            <a:prstDash val="solid"/>
            <a:headEnd type="none" w="sm" len="sm"/>
            <a:tailEnd type="none" w="sm" len="sm"/>
          </a:ln>
        </p:spPr>
      </p:sp>
      <p:sp>
        <p:nvSpPr>
          <p:cNvPr id="4" name="TextBox 4"/>
          <p:cNvSpPr txBox="1"/>
          <p:nvPr/>
        </p:nvSpPr>
        <p:spPr>
          <a:xfrm>
            <a:off x="1028700" y="1346674"/>
            <a:ext cx="9240892" cy="944879"/>
          </a:xfrm>
          <a:prstGeom prst="rect">
            <a:avLst/>
          </a:prstGeom>
        </p:spPr>
        <p:txBody>
          <a:bodyPr lIns="0" tIns="0" rIns="0" bIns="0" rtlCol="0" anchor="t">
            <a:spAutoFit/>
          </a:bodyPr>
          <a:lstStyle/>
          <a:p>
            <a:pPr algn="l">
              <a:lnSpc>
                <a:spcPts val="7199"/>
              </a:lnSpc>
            </a:pPr>
            <a:r>
              <a:rPr lang="en-US" sz="7199" b="1">
                <a:solidFill>
                  <a:srgbClr val="FFFFFF"/>
                </a:solidFill>
                <a:latin typeface="Manrope Bold"/>
                <a:ea typeface="Manrope Bold"/>
                <a:cs typeface="Manrope Bold"/>
                <a:sym typeface="Manrope Bold"/>
              </a:rPr>
              <a:t>PROJECT TEAM</a:t>
            </a:r>
          </a:p>
        </p:txBody>
      </p:sp>
      <p:sp>
        <p:nvSpPr>
          <p:cNvPr id="5" name="TextBox 5"/>
          <p:cNvSpPr txBox="1"/>
          <p:nvPr/>
        </p:nvSpPr>
        <p:spPr>
          <a:xfrm>
            <a:off x="1028700" y="2712654"/>
            <a:ext cx="8458737" cy="3063876"/>
          </a:xfrm>
          <a:prstGeom prst="rect">
            <a:avLst/>
          </a:prstGeom>
        </p:spPr>
        <p:txBody>
          <a:bodyPr lIns="0" tIns="0" rIns="0" bIns="0" rtlCol="0" anchor="t">
            <a:spAutoFit/>
          </a:bodyPr>
          <a:lstStyle/>
          <a:p>
            <a:pPr algn="l">
              <a:lnSpc>
                <a:spcPts val="4899"/>
              </a:lnSpc>
            </a:pPr>
            <a:r>
              <a:rPr lang="en-US" sz="3499">
                <a:solidFill>
                  <a:srgbClr val="FFFFFF"/>
                </a:solidFill>
                <a:latin typeface="Manrope Light"/>
                <a:ea typeface="Manrope Light"/>
                <a:cs typeface="Manrope Light"/>
                <a:sym typeface="Manrope Light"/>
              </a:rPr>
              <a:t>Project management should be able to reach out and build relationships between the scientists, conservationists and communicators, so everyone can work well together. </a:t>
            </a:r>
          </a:p>
        </p:txBody>
      </p:sp>
      <p:grpSp>
        <p:nvGrpSpPr>
          <p:cNvPr id="6" name="Group 6"/>
          <p:cNvGrpSpPr/>
          <p:nvPr/>
        </p:nvGrpSpPr>
        <p:grpSpPr>
          <a:xfrm>
            <a:off x="10269592" y="1203799"/>
            <a:ext cx="6989708" cy="8054501"/>
            <a:chOff x="0" y="0"/>
            <a:chExt cx="536185" cy="617865"/>
          </a:xfrm>
        </p:grpSpPr>
        <p:sp>
          <p:nvSpPr>
            <p:cNvPr id="7" name="Freeform 7"/>
            <p:cNvSpPr/>
            <p:nvPr/>
          </p:nvSpPr>
          <p:spPr>
            <a:xfrm>
              <a:off x="0" y="0"/>
              <a:ext cx="536185" cy="617865"/>
            </a:xfrm>
            <a:custGeom>
              <a:avLst/>
              <a:gdLst/>
              <a:ahLst/>
              <a:cxnLst/>
              <a:rect l="l" t="t" r="r" b="b"/>
              <a:pathLst>
                <a:path w="536185" h="617865">
                  <a:moveTo>
                    <a:pt x="0" y="0"/>
                  </a:moveTo>
                  <a:lnTo>
                    <a:pt x="536185" y="0"/>
                  </a:lnTo>
                  <a:lnTo>
                    <a:pt x="536185" y="617865"/>
                  </a:lnTo>
                  <a:lnTo>
                    <a:pt x="0" y="617865"/>
                  </a:lnTo>
                  <a:close/>
                </a:path>
              </a:pathLst>
            </a:custGeom>
            <a:blipFill>
              <a:blip r:embed="rId3"/>
              <a:stretch>
                <a:fillRect l="-28133" r="-44560"/>
              </a:stretch>
            </a:blipFill>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9083"/>
          </a:xfrm>
          <a:custGeom>
            <a:avLst/>
            <a:gdLst/>
            <a:ahLst/>
            <a:cxnLst/>
            <a:rect l="l" t="t" r="r" b="b"/>
            <a:pathLst>
              <a:path w="18288000" h="10289083">
                <a:moveTo>
                  <a:pt x="0" y="0"/>
                </a:moveTo>
                <a:lnTo>
                  <a:pt x="18288000" y="0"/>
                </a:lnTo>
                <a:lnTo>
                  <a:pt x="18288000" y="10289083"/>
                </a:lnTo>
                <a:lnTo>
                  <a:pt x="0" y="10289083"/>
                </a:lnTo>
                <a:lnTo>
                  <a:pt x="0" y="0"/>
                </a:lnTo>
                <a:close/>
              </a:path>
            </a:pathLst>
          </a:custGeom>
          <a:blipFill>
            <a:blip r:embed="rId3"/>
            <a:stretch>
              <a:fillRect/>
            </a:stretch>
          </a:blipFill>
        </p:spPr>
      </p:sp>
      <p:sp>
        <p:nvSpPr>
          <p:cNvPr id="3" name="AutoShape 3"/>
          <p:cNvSpPr/>
          <p:nvPr/>
        </p:nvSpPr>
        <p:spPr>
          <a:xfrm flipV="1">
            <a:off x="1028700" y="1028700"/>
            <a:ext cx="5776198" cy="19050"/>
          </a:xfrm>
          <a:prstGeom prst="line">
            <a:avLst/>
          </a:prstGeom>
          <a:ln w="285750" cap="flat">
            <a:solidFill>
              <a:srgbClr val="FFFFFF"/>
            </a:solidFill>
            <a:prstDash val="solid"/>
            <a:headEnd type="none" w="sm" len="sm"/>
            <a:tailEnd type="none" w="sm" len="sm"/>
          </a:ln>
        </p:spPr>
      </p:sp>
      <p:sp>
        <p:nvSpPr>
          <p:cNvPr id="4" name="Freeform 4"/>
          <p:cNvSpPr/>
          <p:nvPr/>
        </p:nvSpPr>
        <p:spPr>
          <a:xfrm>
            <a:off x="9048750" y="1047750"/>
            <a:ext cx="8210550" cy="8210550"/>
          </a:xfrm>
          <a:custGeom>
            <a:avLst/>
            <a:gdLst/>
            <a:ahLst/>
            <a:cxnLst/>
            <a:rect l="l" t="t" r="r" b="b"/>
            <a:pathLst>
              <a:path w="8210550" h="8210550">
                <a:moveTo>
                  <a:pt x="0" y="0"/>
                </a:moveTo>
                <a:lnTo>
                  <a:pt x="8210550" y="0"/>
                </a:lnTo>
                <a:lnTo>
                  <a:pt x="8210550" y="8210550"/>
                </a:lnTo>
                <a:lnTo>
                  <a:pt x="0" y="8210550"/>
                </a:lnTo>
                <a:lnTo>
                  <a:pt x="0" y="0"/>
                </a:lnTo>
                <a:close/>
              </a:path>
            </a:pathLst>
          </a:custGeom>
          <a:blipFill>
            <a:blip r:embed="rId4"/>
            <a:stretch>
              <a:fillRect/>
            </a:stretch>
          </a:blipFill>
        </p:spPr>
      </p:sp>
      <p:sp>
        <p:nvSpPr>
          <p:cNvPr id="5" name="Freeform 5"/>
          <p:cNvSpPr/>
          <p:nvPr/>
        </p:nvSpPr>
        <p:spPr>
          <a:xfrm>
            <a:off x="1028700" y="7840674"/>
            <a:ext cx="3234851" cy="1417626"/>
          </a:xfrm>
          <a:custGeom>
            <a:avLst/>
            <a:gdLst/>
            <a:ahLst/>
            <a:cxnLst/>
            <a:rect l="l" t="t" r="r" b="b"/>
            <a:pathLst>
              <a:path w="3234851" h="1417626">
                <a:moveTo>
                  <a:pt x="0" y="0"/>
                </a:moveTo>
                <a:lnTo>
                  <a:pt x="3234851" y="0"/>
                </a:lnTo>
                <a:lnTo>
                  <a:pt x="3234851" y="1417626"/>
                </a:lnTo>
                <a:lnTo>
                  <a:pt x="0" y="1417626"/>
                </a:lnTo>
                <a:lnTo>
                  <a:pt x="0" y="0"/>
                </a:lnTo>
                <a:close/>
              </a:path>
            </a:pathLst>
          </a:custGeom>
          <a:blipFill>
            <a:blip r:embed="rId5"/>
            <a:stretch>
              <a:fillRect/>
            </a:stretch>
          </a:blipFill>
        </p:spPr>
      </p:sp>
      <p:sp>
        <p:nvSpPr>
          <p:cNvPr id="6" name="Freeform 6"/>
          <p:cNvSpPr/>
          <p:nvPr/>
        </p:nvSpPr>
        <p:spPr>
          <a:xfrm>
            <a:off x="4686146" y="7010400"/>
            <a:ext cx="4258859" cy="2247900"/>
          </a:xfrm>
          <a:custGeom>
            <a:avLst/>
            <a:gdLst/>
            <a:ahLst/>
            <a:cxnLst/>
            <a:rect l="l" t="t" r="r" b="b"/>
            <a:pathLst>
              <a:path w="4258859" h="2247900">
                <a:moveTo>
                  <a:pt x="0" y="0"/>
                </a:moveTo>
                <a:lnTo>
                  <a:pt x="4258860" y="0"/>
                </a:lnTo>
                <a:lnTo>
                  <a:pt x="4258860" y="2247900"/>
                </a:lnTo>
                <a:lnTo>
                  <a:pt x="0" y="2247900"/>
                </a:lnTo>
                <a:lnTo>
                  <a:pt x="0" y="0"/>
                </a:lnTo>
                <a:close/>
              </a:path>
            </a:pathLst>
          </a:custGeom>
          <a:blipFill>
            <a:blip r:embed="rId6"/>
            <a:stretch>
              <a:fillRect/>
            </a:stretch>
          </a:blipFill>
        </p:spPr>
      </p:sp>
      <p:sp>
        <p:nvSpPr>
          <p:cNvPr id="7" name="TextBox 7"/>
          <p:cNvSpPr txBox="1"/>
          <p:nvPr/>
        </p:nvSpPr>
        <p:spPr>
          <a:xfrm>
            <a:off x="1028700" y="1346674"/>
            <a:ext cx="5776198" cy="1849754"/>
          </a:xfrm>
          <a:prstGeom prst="rect">
            <a:avLst/>
          </a:prstGeom>
        </p:spPr>
        <p:txBody>
          <a:bodyPr lIns="0" tIns="0" rIns="0" bIns="0" rtlCol="0" anchor="t">
            <a:spAutoFit/>
          </a:bodyPr>
          <a:lstStyle/>
          <a:p>
            <a:pPr algn="l">
              <a:lnSpc>
                <a:spcPts val="7199"/>
              </a:lnSpc>
            </a:pPr>
            <a:r>
              <a:rPr lang="en-US" sz="7199" b="1">
                <a:solidFill>
                  <a:srgbClr val="FFFFFF"/>
                </a:solidFill>
                <a:latin typeface="Manrope Bold"/>
                <a:ea typeface="Manrope Bold"/>
                <a:cs typeface="Manrope Bold"/>
                <a:sym typeface="Manrope Bold"/>
              </a:rPr>
              <a:t>ACTIVITY TIME</a:t>
            </a:r>
          </a:p>
        </p:txBody>
      </p:sp>
      <p:sp>
        <p:nvSpPr>
          <p:cNvPr id="8" name="TextBox 8"/>
          <p:cNvSpPr txBox="1"/>
          <p:nvPr/>
        </p:nvSpPr>
        <p:spPr>
          <a:xfrm>
            <a:off x="1028700" y="4038600"/>
            <a:ext cx="5776198" cy="2076450"/>
          </a:xfrm>
          <a:prstGeom prst="rect">
            <a:avLst/>
          </a:prstGeom>
        </p:spPr>
        <p:txBody>
          <a:bodyPr lIns="0" tIns="0" rIns="0" bIns="0" rtlCol="0" anchor="t">
            <a:spAutoFit/>
          </a:bodyPr>
          <a:lstStyle/>
          <a:p>
            <a:pPr algn="l">
              <a:lnSpc>
                <a:spcPts val="4199"/>
              </a:lnSpc>
            </a:pPr>
            <a:r>
              <a:rPr lang="en-US" sz="2999">
                <a:solidFill>
                  <a:srgbClr val="FFFFFF"/>
                </a:solidFill>
                <a:latin typeface="Manrope Light"/>
                <a:ea typeface="Manrope Light"/>
                <a:cs typeface="Manrope Light"/>
                <a:sym typeface="Manrope Light"/>
              </a:rPr>
              <a:t>In this section you can now complete the associated quiz, and can do the activity in the accompanying pdf!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9083"/>
          </a:xfrm>
          <a:custGeom>
            <a:avLst/>
            <a:gdLst/>
            <a:ahLst/>
            <a:cxnLst/>
            <a:rect l="l" t="t" r="r" b="b"/>
            <a:pathLst>
              <a:path w="18288000" h="10289083">
                <a:moveTo>
                  <a:pt x="0" y="0"/>
                </a:moveTo>
                <a:lnTo>
                  <a:pt x="18288000" y="0"/>
                </a:lnTo>
                <a:lnTo>
                  <a:pt x="18288000" y="10289083"/>
                </a:lnTo>
                <a:lnTo>
                  <a:pt x="0" y="10289083"/>
                </a:lnTo>
                <a:lnTo>
                  <a:pt x="0" y="0"/>
                </a:lnTo>
                <a:close/>
              </a:path>
            </a:pathLst>
          </a:custGeom>
          <a:blipFill>
            <a:blip r:embed="rId2"/>
            <a:stretch>
              <a:fillRect/>
            </a:stretch>
          </a:blipFill>
        </p:spPr>
      </p:sp>
      <p:sp>
        <p:nvSpPr>
          <p:cNvPr id="3" name="AutoShape 3"/>
          <p:cNvSpPr/>
          <p:nvPr/>
        </p:nvSpPr>
        <p:spPr>
          <a:xfrm flipV="1">
            <a:off x="1028700" y="1028700"/>
            <a:ext cx="5776198" cy="19050"/>
          </a:xfrm>
          <a:prstGeom prst="line">
            <a:avLst/>
          </a:prstGeom>
          <a:ln w="285750" cap="flat">
            <a:solidFill>
              <a:srgbClr val="FFFFFF"/>
            </a:solidFill>
            <a:prstDash val="solid"/>
            <a:headEnd type="none" w="sm" len="sm"/>
            <a:tailEnd type="none" w="sm" len="sm"/>
          </a:ln>
        </p:spPr>
      </p:sp>
      <p:grpSp>
        <p:nvGrpSpPr>
          <p:cNvPr id="4" name="Group 4"/>
          <p:cNvGrpSpPr/>
          <p:nvPr/>
        </p:nvGrpSpPr>
        <p:grpSpPr>
          <a:xfrm>
            <a:off x="9023150" y="1020035"/>
            <a:ext cx="8236150" cy="8229600"/>
            <a:chOff x="0" y="0"/>
            <a:chExt cx="536185" cy="535758"/>
          </a:xfrm>
        </p:grpSpPr>
        <p:sp>
          <p:nvSpPr>
            <p:cNvPr id="5" name="Freeform 5"/>
            <p:cNvSpPr/>
            <p:nvPr/>
          </p:nvSpPr>
          <p:spPr>
            <a:xfrm>
              <a:off x="0" y="0"/>
              <a:ext cx="536185" cy="535758"/>
            </a:xfrm>
            <a:custGeom>
              <a:avLst/>
              <a:gdLst/>
              <a:ahLst/>
              <a:cxnLst/>
              <a:rect l="l" t="t" r="r" b="b"/>
              <a:pathLst>
                <a:path w="536185" h="535758">
                  <a:moveTo>
                    <a:pt x="0" y="0"/>
                  </a:moveTo>
                  <a:lnTo>
                    <a:pt x="536185" y="0"/>
                  </a:lnTo>
                  <a:lnTo>
                    <a:pt x="536185" y="535758"/>
                  </a:lnTo>
                  <a:lnTo>
                    <a:pt x="0" y="535758"/>
                  </a:lnTo>
                  <a:close/>
                </a:path>
              </a:pathLst>
            </a:custGeom>
            <a:blipFill>
              <a:blip r:embed="rId3"/>
              <a:stretch>
                <a:fillRect l="-44487" r="-44487"/>
              </a:stretch>
            </a:blipFill>
          </p:spPr>
        </p:sp>
      </p:grpSp>
      <p:sp>
        <p:nvSpPr>
          <p:cNvPr id="6" name="TextBox 6"/>
          <p:cNvSpPr txBox="1"/>
          <p:nvPr/>
        </p:nvSpPr>
        <p:spPr>
          <a:xfrm>
            <a:off x="1028700" y="1346674"/>
            <a:ext cx="5273520" cy="1849754"/>
          </a:xfrm>
          <a:prstGeom prst="rect">
            <a:avLst/>
          </a:prstGeom>
        </p:spPr>
        <p:txBody>
          <a:bodyPr lIns="0" tIns="0" rIns="0" bIns="0" rtlCol="0" anchor="t">
            <a:spAutoFit/>
          </a:bodyPr>
          <a:lstStyle/>
          <a:p>
            <a:pPr algn="l">
              <a:lnSpc>
                <a:spcPts val="7199"/>
              </a:lnSpc>
            </a:pPr>
            <a:r>
              <a:rPr lang="en-US" sz="7199" b="1">
                <a:solidFill>
                  <a:srgbClr val="FFFFFF"/>
                </a:solidFill>
                <a:latin typeface="Manrope Bold"/>
                <a:ea typeface="Manrope Bold"/>
                <a:cs typeface="Manrope Bold"/>
                <a:sym typeface="Manrope Bold"/>
              </a:rPr>
              <a:t>LEARNING OUTCOMES</a:t>
            </a:r>
          </a:p>
        </p:txBody>
      </p:sp>
      <p:sp>
        <p:nvSpPr>
          <p:cNvPr id="7" name="TextBox 7"/>
          <p:cNvSpPr txBox="1"/>
          <p:nvPr/>
        </p:nvSpPr>
        <p:spPr>
          <a:xfrm>
            <a:off x="1028700" y="3506060"/>
            <a:ext cx="7034951" cy="5219700"/>
          </a:xfrm>
          <a:prstGeom prst="rect">
            <a:avLst/>
          </a:prstGeom>
        </p:spPr>
        <p:txBody>
          <a:bodyPr lIns="0" tIns="0" rIns="0" bIns="0" rtlCol="0" anchor="t">
            <a:spAutoFit/>
          </a:bodyPr>
          <a:lstStyle/>
          <a:p>
            <a:pPr algn="l">
              <a:lnSpc>
                <a:spcPts val="4199"/>
              </a:lnSpc>
            </a:pPr>
            <a:r>
              <a:rPr lang="en-US" sz="2999">
                <a:solidFill>
                  <a:srgbClr val="FFFFFF"/>
                </a:solidFill>
                <a:latin typeface="Manrope Light"/>
                <a:ea typeface="Manrope Light"/>
                <a:cs typeface="Manrope Light"/>
                <a:sym typeface="Manrope Light"/>
              </a:rPr>
              <a:t>By the end of this presentation you will have learned:</a:t>
            </a:r>
          </a:p>
          <a:p>
            <a:pPr algn="l">
              <a:lnSpc>
                <a:spcPts val="4199"/>
              </a:lnSpc>
            </a:pPr>
            <a:endParaRPr lang="en-US" sz="2999">
              <a:solidFill>
                <a:srgbClr val="FFFFFF"/>
              </a:solidFill>
              <a:latin typeface="Manrope Light"/>
              <a:ea typeface="Manrope Light"/>
              <a:cs typeface="Manrope Light"/>
              <a:sym typeface="Manrope Light"/>
            </a:endParaRPr>
          </a:p>
          <a:p>
            <a:pPr marL="647697" lvl="1" indent="-323848" algn="l">
              <a:lnSpc>
                <a:spcPts val="4199"/>
              </a:lnSpc>
              <a:buFont typeface="Arial"/>
              <a:buChar char="•"/>
            </a:pPr>
            <a:r>
              <a:rPr lang="en-US" sz="2999">
                <a:solidFill>
                  <a:srgbClr val="FFFFFF"/>
                </a:solidFill>
                <a:latin typeface="Manrope Light"/>
                <a:ea typeface="Manrope Light"/>
                <a:cs typeface="Manrope Light"/>
                <a:sym typeface="Manrope Light"/>
              </a:rPr>
              <a:t>Why conservation work is important.</a:t>
            </a:r>
          </a:p>
          <a:p>
            <a:pPr marL="647697" lvl="1" indent="-323848" algn="l">
              <a:lnSpc>
                <a:spcPts val="4199"/>
              </a:lnSpc>
              <a:buFont typeface="Arial"/>
              <a:buChar char="•"/>
            </a:pPr>
            <a:r>
              <a:rPr lang="en-US" sz="2999">
                <a:solidFill>
                  <a:srgbClr val="FFFFFF"/>
                </a:solidFill>
                <a:latin typeface="Manrope Light"/>
                <a:ea typeface="Manrope Light"/>
                <a:cs typeface="Manrope Light"/>
                <a:sym typeface="Manrope Light"/>
              </a:rPr>
              <a:t>What types of jobs there are in conservation work.</a:t>
            </a:r>
          </a:p>
          <a:p>
            <a:pPr marL="647697" lvl="1" indent="-323848" algn="l">
              <a:lnSpc>
                <a:spcPts val="4199"/>
              </a:lnSpc>
              <a:buFont typeface="Arial"/>
              <a:buChar char="•"/>
            </a:pPr>
            <a:r>
              <a:rPr lang="en-US" sz="2999">
                <a:solidFill>
                  <a:srgbClr val="FFFFFF"/>
                </a:solidFill>
                <a:latin typeface="Manrope Light"/>
                <a:ea typeface="Manrope Light"/>
                <a:cs typeface="Manrope Light"/>
                <a:sym typeface="Manrope Light"/>
              </a:rPr>
              <a:t>Why we need lots of different types of people to make a project successful.</a:t>
            </a:r>
          </a:p>
          <a:p>
            <a:pPr marL="647697" lvl="1" indent="-323848" algn="l">
              <a:lnSpc>
                <a:spcPts val="4199"/>
              </a:lnSpc>
              <a:buFont typeface="Arial"/>
              <a:buChar char="•"/>
            </a:pPr>
            <a:r>
              <a:rPr lang="en-US" sz="2999">
                <a:solidFill>
                  <a:srgbClr val="FFFFFF"/>
                </a:solidFill>
                <a:latin typeface="Manrope Light"/>
                <a:ea typeface="Manrope Light"/>
                <a:cs typeface="Manrope Light"/>
                <a:sym typeface="Manrope Light"/>
              </a:rPr>
              <a:t>What working in conservation is like.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9083"/>
          </a:xfrm>
          <a:custGeom>
            <a:avLst/>
            <a:gdLst/>
            <a:ahLst/>
            <a:cxnLst/>
            <a:rect l="l" t="t" r="r" b="b"/>
            <a:pathLst>
              <a:path w="18288000" h="10289083">
                <a:moveTo>
                  <a:pt x="0" y="0"/>
                </a:moveTo>
                <a:lnTo>
                  <a:pt x="18288000" y="0"/>
                </a:lnTo>
                <a:lnTo>
                  <a:pt x="18288000" y="10289083"/>
                </a:lnTo>
                <a:lnTo>
                  <a:pt x="0" y="10289083"/>
                </a:lnTo>
                <a:lnTo>
                  <a:pt x="0" y="0"/>
                </a:lnTo>
                <a:close/>
              </a:path>
            </a:pathLst>
          </a:custGeom>
          <a:blipFill>
            <a:blip r:embed="rId2"/>
            <a:stretch>
              <a:fillRect/>
            </a:stretch>
          </a:blipFill>
        </p:spPr>
      </p:sp>
      <p:sp>
        <p:nvSpPr>
          <p:cNvPr id="3" name="AutoShape 3"/>
          <p:cNvSpPr/>
          <p:nvPr/>
        </p:nvSpPr>
        <p:spPr>
          <a:xfrm flipV="1">
            <a:off x="1028700" y="1028700"/>
            <a:ext cx="5776198" cy="19050"/>
          </a:xfrm>
          <a:prstGeom prst="line">
            <a:avLst/>
          </a:prstGeom>
          <a:ln w="285750" cap="flat">
            <a:solidFill>
              <a:srgbClr val="FFFFFF"/>
            </a:solidFill>
            <a:prstDash val="solid"/>
            <a:headEnd type="none" w="sm" len="sm"/>
            <a:tailEnd type="none" w="sm" len="sm"/>
          </a:ln>
        </p:spPr>
      </p:sp>
      <p:sp>
        <p:nvSpPr>
          <p:cNvPr id="4" name="TextBox 4"/>
          <p:cNvSpPr txBox="1"/>
          <p:nvPr/>
        </p:nvSpPr>
        <p:spPr>
          <a:xfrm>
            <a:off x="1028700" y="1346674"/>
            <a:ext cx="9240892" cy="2754629"/>
          </a:xfrm>
          <a:prstGeom prst="rect">
            <a:avLst/>
          </a:prstGeom>
        </p:spPr>
        <p:txBody>
          <a:bodyPr lIns="0" tIns="0" rIns="0" bIns="0" rtlCol="0" anchor="t">
            <a:spAutoFit/>
          </a:bodyPr>
          <a:lstStyle/>
          <a:p>
            <a:pPr algn="l">
              <a:lnSpc>
                <a:spcPts val="7199"/>
              </a:lnSpc>
            </a:pPr>
            <a:r>
              <a:rPr lang="en-US" sz="7199" b="1">
                <a:solidFill>
                  <a:srgbClr val="FFFFFF"/>
                </a:solidFill>
                <a:latin typeface="Manrope Bold"/>
                <a:ea typeface="Manrope Bold"/>
                <a:cs typeface="Manrope Bold"/>
                <a:sym typeface="Manrope Bold"/>
              </a:rPr>
              <a:t>WHY DO PEOPLE WORK IN CONSERVATION?</a:t>
            </a:r>
          </a:p>
        </p:txBody>
      </p:sp>
      <p:sp>
        <p:nvSpPr>
          <p:cNvPr id="5" name="TextBox 5"/>
          <p:cNvSpPr txBox="1"/>
          <p:nvPr/>
        </p:nvSpPr>
        <p:spPr>
          <a:xfrm>
            <a:off x="1028700" y="4956174"/>
            <a:ext cx="7217333" cy="3063876"/>
          </a:xfrm>
          <a:prstGeom prst="rect">
            <a:avLst/>
          </a:prstGeom>
        </p:spPr>
        <p:txBody>
          <a:bodyPr lIns="0" tIns="0" rIns="0" bIns="0" rtlCol="0" anchor="t">
            <a:spAutoFit/>
          </a:bodyPr>
          <a:lstStyle/>
          <a:p>
            <a:pPr algn="l">
              <a:lnSpc>
                <a:spcPts val="4899"/>
              </a:lnSpc>
            </a:pPr>
            <a:r>
              <a:rPr lang="en-US" sz="3499">
                <a:solidFill>
                  <a:srgbClr val="FFFFFF"/>
                </a:solidFill>
                <a:latin typeface="Manrope"/>
                <a:ea typeface="Manrope"/>
                <a:cs typeface="Manrope"/>
                <a:sym typeface="Manrope"/>
              </a:rPr>
              <a:t>Conservation work is really rewarding, and there are so many ways that people can get involved in helping to protect our natural world!</a:t>
            </a:r>
          </a:p>
        </p:txBody>
      </p:sp>
      <p:grpSp>
        <p:nvGrpSpPr>
          <p:cNvPr id="6" name="Group 6"/>
          <p:cNvGrpSpPr/>
          <p:nvPr/>
        </p:nvGrpSpPr>
        <p:grpSpPr>
          <a:xfrm>
            <a:off x="10269592" y="1203799"/>
            <a:ext cx="6989708" cy="8054501"/>
            <a:chOff x="0" y="0"/>
            <a:chExt cx="536185" cy="617865"/>
          </a:xfrm>
        </p:grpSpPr>
        <p:sp>
          <p:nvSpPr>
            <p:cNvPr id="7" name="Freeform 7"/>
            <p:cNvSpPr/>
            <p:nvPr/>
          </p:nvSpPr>
          <p:spPr>
            <a:xfrm>
              <a:off x="0" y="0"/>
              <a:ext cx="536185" cy="617865"/>
            </a:xfrm>
            <a:custGeom>
              <a:avLst/>
              <a:gdLst/>
              <a:ahLst/>
              <a:cxnLst/>
              <a:rect l="l" t="t" r="r" b="b"/>
              <a:pathLst>
                <a:path w="536185" h="617865">
                  <a:moveTo>
                    <a:pt x="0" y="0"/>
                  </a:moveTo>
                  <a:lnTo>
                    <a:pt x="536185" y="0"/>
                  </a:lnTo>
                  <a:lnTo>
                    <a:pt x="536185" y="617865"/>
                  </a:lnTo>
                  <a:lnTo>
                    <a:pt x="0" y="617865"/>
                  </a:lnTo>
                  <a:close/>
                </a:path>
              </a:pathLst>
            </a:custGeom>
            <a:blipFill>
              <a:blip r:embed="rId3"/>
              <a:stretch>
                <a:fillRect l="-50600" r="-50600"/>
              </a:stretch>
            </a:blip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9083"/>
          </a:xfrm>
          <a:custGeom>
            <a:avLst/>
            <a:gdLst/>
            <a:ahLst/>
            <a:cxnLst/>
            <a:rect l="l" t="t" r="r" b="b"/>
            <a:pathLst>
              <a:path w="18288000" h="10289083">
                <a:moveTo>
                  <a:pt x="0" y="0"/>
                </a:moveTo>
                <a:lnTo>
                  <a:pt x="18288000" y="0"/>
                </a:lnTo>
                <a:lnTo>
                  <a:pt x="18288000" y="10289083"/>
                </a:lnTo>
                <a:lnTo>
                  <a:pt x="0" y="10289083"/>
                </a:lnTo>
                <a:lnTo>
                  <a:pt x="0" y="0"/>
                </a:lnTo>
                <a:close/>
              </a:path>
            </a:pathLst>
          </a:custGeom>
          <a:blipFill>
            <a:blip r:embed="rId2"/>
            <a:stretch>
              <a:fillRect/>
            </a:stretch>
          </a:blipFill>
        </p:spPr>
      </p:sp>
      <p:sp>
        <p:nvSpPr>
          <p:cNvPr id="3" name="AutoShape 3"/>
          <p:cNvSpPr/>
          <p:nvPr/>
        </p:nvSpPr>
        <p:spPr>
          <a:xfrm flipV="1">
            <a:off x="1028700" y="1028700"/>
            <a:ext cx="5776198" cy="19050"/>
          </a:xfrm>
          <a:prstGeom prst="line">
            <a:avLst/>
          </a:prstGeom>
          <a:ln w="285750" cap="flat">
            <a:solidFill>
              <a:srgbClr val="FFFFFF"/>
            </a:solidFill>
            <a:prstDash val="solid"/>
            <a:headEnd type="none" w="sm" len="sm"/>
            <a:tailEnd type="none" w="sm" len="sm"/>
          </a:ln>
        </p:spPr>
      </p:sp>
      <p:sp>
        <p:nvSpPr>
          <p:cNvPr id="4" name="TextBox 4"/>
          <p:cNvSpPr txBox="1"/>
          <p:nvPr/>
        </p:nvSpPr>
        <p:spPr>
          <a:xfrm>
            <a:off x="1028700" y="1346674"/>
            <a:ext cx="9240892" cy="1849754"/>
          </a:xfrm>
          <a:prstGeom prst="rect">
            <a:avLst/>
          </a:prstGeom>
        </p:spPr>
        <p:txBody>
          <a:bodyPr lIns="0" tIns="0" rIns="0" bIns="0" rtlCol="0" anchor="t">
            <a:spAutoFit/>
          </a:bodyPr>
          <a:lstStyle/>
          <a:p>
            <a:pPr algn="l">
              <a:lnSpc>
                <a:spcPts val="7199"/>
              </a:lnSpc>
            </a:pPr>
            <a:r>
              <a:rPr lang="en-US" sz="7199" b="1">
                <a:solidFill>
                  <a:srgbClr val="FFFFFF"/>
                </a:solidFill>
                <a:latin typeface="Manrope Bold"/>
                <a:ea typeface="Manrope Bold"/>
                <a:cs typeface="Manrope Bold"/>
                <a:sym typeface="Manrope Bold"/>
              </a:rPr>
              <a:t>WHO CAN WORK IN CONSERVATION?</a:t>
            </a:r>
          </a:p>
        </p:txBody>
      </p:sp>
      <p:sp>
        <p:nvSpPr>
          <p:cNvPr id="5" name="TextBox 5"/>
          <p:cNvSpPr txBox="1"/>
          <p:nvPr/>
        </p:nvSpPr>
        <p:spPr>
          <a:xfrm>
            <a:off x="1028700" y="4337049"/>
            <a:ext cx="7217333" cy="4921251"/>
          </a:xfrm>
          <a:prstGeom prst="rect">
            <a:avLst/>
          </a:prstGeom>
        </p:spPr>
        <p:txBody>
          <a:bodyPr lIns="0" tIns="0" rIns="0" bIns="0" rtlCol="0" anchor="t">
            <a:spAutoFit/>
          </a:bodyPr>
          <a:lstStyle/>
          <a:p>
            <a:pPr algn="l">
              <a:lnSpc>
                <a:spcPts val="4899"/>
              </a:lnSpc>
            </a:pPr>
            <a:r>
              <a:rPr lang="en-US" sz="3499">
                <a:solidFill>
                  <a:srgbClr val="FFFFFF"/>
                </a:solidFill>
                <a:latin typeface="Manrope Light"/>
                <a:ea typeface="Manrope Light"/>
                <a:cs typeface="Manrope Light"/>
                <a:sym typeface="Manrope Light"/>
              </a:rPr>
              <a:t>Anyone! Having a wide variety of different people is brilliant in any workplace, but especially in conservation! We need people with different ideas, different skills, and different ways of thinking to help us come up with creative ways to succeed...</a:t>
            </a:r>
          </a:p>
        </p:txBody>
      </p:sp>
      <p:grpSp>
        <p:nvGrpSpPr>
          <p:cNvPr id="6" name="Group 6"/>
          <p:cNvGrpSpPr/>
          <p:nvPr/>
        </p:nvGrpSpPr>
        <p:grpSpPr>
          <a:xfrm>
            <a:off x="10269592" y="1203799"/>
            <a:ext cx="6989708" cy="8054501"/>
            <a:chOff x="0" y="0"/>
            <a:chExt cx="536185" cy="617865"/>
          </a:xfrm>
        </p:grpSpPr>
        <p:sp>
          <p:nvSpPr>
            <p:cNvPr id="7" name="Freeform 7"/>
            <p:cNvSpPr/>
            <p:nvPr/>
          </p:nvSpPr>
          <p:spPr>
            <a:xfrm>
              <a:off x="0" y="0"/>
              <a:ext cx="536185" cy="617865"/>
            </a:xfrm>
            <a:custGeom>
              <a:avLst/>
              <a:gdLst/>
              <a:ahLst/>
              <a:cxnLst/>
              <a:rect l="l" t="t" r="r" b="b"/>
              <a:pathLst>
                <a:path w="536185" h="617865">
                  <a:moveTo>
                    <a:pt x="0" y="0"/>
                  </a:moveTo>
                  <a:lnTo>
                    <a:pt x="536185" y="0"/>
                  </a:lnTo>
                  <a:lnTo>
                    <a:pt x="536185" y="617865"/>
                  </a:lnTo>
                  <a:lnTo>
                    <a:pt x="0" y="617865"/>
                  </a:lnTo>
                  <a:close/>
                </a:path>
              </a:pathLst>
            </a:custGeom>
            <a:blipFill>
              <a:blip r:embed="rId3"/>
              <a:stretch>
                <a:fillRect l="-114116"/>
              </a:stretch>
            </a:blip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9083"/>
          </a:xfrm>
          <a:custGeom>
            <a:avLst/>
            <a:gdLst/>
            <a:ahLst/>
            <a:cxnLst/>
            <a:rect l="l" t="t" r="r" b="b"/>
            <a:pathLst>
              <a:path w="18288000" h="10289083">
                <a:moveTo>
                  <a:pt x="0" y="0"/>
                </a:moveTo>
                <a:lnTo>
                  <a:pt x="18288000" y="0"/>
                </a:lnTo>
                <a:lnTo>
                  <a:pt x="18288000" y="10289083"/>
                </a:lnTo>
                <a:lnTo>
                  <a:pt x="0" y="10289083"/>
                </a:lnTo>
                <a:lnTo>
                  <a:pt x="0" y="0"/>
                </a:lnTo>
                <a:close/>
              </a:path>
            </a:pathLst>
          </a:custGeom>
          <a:blipFill>
            <a:blip r:embed="rId2"/>
            <a:stretch>
              <a:fillRect/>
            </a:stretch>
          </a:blipFill>
        </p:spPr>
      </p:sp>
      <p:sp>
        <p:nvSpPr>
          <p:cNvPr id="3" name="AutoShape 3"/>
          <p:cNvSpPr/>
          <p:nvPr/>
        </p:nvSpPr>
        <p:spPr>
          <a:xfrm flipV="1">
            <a:off x="1028700" y="1028700"/>
            <a:ext cx="5776198" cy="19050"/>
          </a:xfrm>
          <a:prstGeom prst="line">
            <a:avLst/>
          </a:prstGeom>
          <a:ln w="285750" cap="flat">
            <a:solidFill>
              <a:srgbClr val="FFFFFF"/>
            </a:solidFill>
            <a:prstDash val="solid"/>
            <a:headEnd type="none" w="sm" len="sm"/>
            <a:tailEnd type="none" w="sm" len="sm"/>
          </a:ln>
        </p:spPr>
      </p:sp>
      <p:sp>
        <p:nvSpPr>
          <p:cNvPr id="4" name="TextBox 4"/>
          <p:cNvSpPr txBox="1"/>
          <p:nvPr/>
        </p:nvSpPr>
        <p:spPr>
          <a:xfrm>
            <a:off x="1028700" y="1346674"/>
            <a:ext cx="9240892" cy="2754629"/>
          </a:xfrm>
          <a:prstGeom prst="rect">
            <a:avLst/>
          </a:prstGeom>
        </p:spPr>
        <p:txBody>
          <a:bodyPr lIns="0" tIns="0" rIns="0" bIns="0" rtlCol="0" anchor="t">
            <a:spAutoFit/>
          </a:bodyPr>
          <a:lstStyle/>
          <a:p>
            <a:pPr algn="l">
              <a:lnSpc>
                <a:spcPts val="7199"/>
              </a:lnSpc>
            </a:pPr>
            <a:r>
              <a:rPr lang="en-US" sz="7199" b="1">
                <a:solidFill>
                  <a:srgbClr val="FFFFFF"/>
                </a:solidFill>
                <a:latin typeface="Manrope Bold"/>
                <a:ea typeface="Manrope Bold"/>
                <a:cs typeface="Manrope Bold"/>
                <a:sym typeface="Manrope Bold"/>
              </a:rPr>
              <a:t>WHAT TYPES OF JOBS ARE THERE IN CONSERVATION?</a:t>
            </a:r>
          </a:p>
        </p:txBody>
      </p:sp>
      <p:sp>
        <p:nvSpPr>
          <p:cNvPr id="5" name="TextBox 5"/>
          <p:cNvSpPr txBox="1"/>
          <p:nvPr/>
        </p:nvSpPr>
        <p:spPr>
          <a:xfrm>
            <a:off x="1028700" y="4337049"/>
            <a:ext cx="7217333" cy="2444751"/>
          </a:xfrm>
          <a:prstGeom prst="rect">
            <a:avLst/>
          </a:prstGeom>
        </p:spPr>
        <p:txBody>
          <a:bodyPr lIns="0" tIns="0" rIns="0" bIns="0" rtlCol="0" anchor="t">
            <a:spAutoFit/>
          </a:bodyPr>
          <a:lstStyle/>
          <a:p>
            <a:pPr algn="l">
              <a:lnSpc>
                <a:spcPts val="4899"/>
              </a:lnSpc>
            </a:pPr>
            <a:r>
              <a:rPr lang="en-US" sz="3499">
                <a:solidFill>
                  <a:srgbClr val="FFFFFF"/>
                </a:solidFill>
                <a:latin typeface="Manrope Light"/>
                <a:ea typeface="Manrope Light"/>
                <a:cs typeface="Manrope Light"/>
                <a:sym typeface="Manrope Light"/>
              </a:rPr>
              <a:t>We’ve met some of the team in Stronger Shores in the ‘careers’ video, so let’s delve a little deeper into the different types of jobs!</a:t>
            </a:r>
          </a:p>
        </p:txBody>
      </p:sp>
      <p:grpSp>
        <p:nvGrpSpPr>
          <p:cNvPr id="6" name="Group 6"/>
          <p:cNvGrpSpPr/>
          <p:nvPr/>
        </p:nvGrpSpPr>
        <p:grpSpPr>
          <a:xfrm>
            <a:off x="10269592" y="1203799"/>
            <a:ext cx="6989708" cy="8054501"/>
            <a:chOff x="0" y="0"/>
            <a:chExt cx="536185" cy="617865"/>
          </a:xfrm>
        </p:grpSpPr>
        <p:sp>
          <p:nvSpPr>
            <p:cNvPr id="7" name="Freeform 7"/>
            <p:cNvSpPr/>
            <p:nvPr/>
          </p:nvSpPr>
          <p:spPr>
            <a:xfrm>
              <a:off x="0" y="0"/>
              <a:ext cx="536185" cy="617865"/>
            </a:xfrm>
            <a:custGeom>
              <a:avLst/>
              <a:gdLst/>
              <a:ahLst/>
              <a:cxnLst/>
              <a:rect l="l" t="t" r="r" b="b"/>
              <a:pathLst>
                <a:path w="536185" h="617865">
                  <a:moveTo>
                    <a:pt x="0" y="0"/>
                  </a:moveTo>
                  <a:lnTo>
                    <a:pt x="536185" y="0"/>
                  </a:lnTo>
                  <a:lnTo>
                    <a:pt x="536185" y="617865"/>
                  </a:lnTo>
                  <a:lnTo>
                    <a:pt x="0" y="617865"/>
                  </a:lnTo>
                  <a:close/>
                </a:path>
              </a:pathLst>
            </a:custGeom>
            <a:blipFill>
              <a:blip r:embed="rId3"/>
              <a:stretch>
                <a:fillRect l="-8683" r="-8683"/>
              </a:stretch>
            </a:blip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9083"/>
          </a:xfrm>
          <a:custGeom>
            <a:avLst/>
            <a:gdLst/>
            <a:ahLst/>
            <a:cxnLst/>
            <a:rect l="l" t="t" r="r" b="b"/>
            <a:pathLst>
              <a:path w="18288000" h="10289083">
                <a:moveTo>
                  <a:pt x="0" y="0"/>
                </a:moveTo>
                <a:lnTo>
                  <a:pt x="18288000" y="0"/>
                </a:lnTo>
                <a:lnTo>
                  <a:pt x="18288000" y="10289083"/>
                </a:lnTo>
                <a:lnTo>
                  <a:pt x="0" y="10289083"/>
                </a:lnTo>
                <a:lnTo>
                  <a:pt x="0" y="0"/>
                </a:lnTo>
                <a:close/>
              </a:path>
            </a:pathLst>
          </a:custGeom>
          <a:blipFill>
            <a:blip r:embed="rId2"/>
            <a:stretch>
              <a:fillRect/>
            </a:stretch>
          </a:blipFill>
        </p:spPr>
      </p:sp>
      <p:sp>
        <p:nvSpPr>
          <p:cNvPr id="3" name="AutoShape 3"/>
          <p:cNvSpPr/>
          <p:nvPr/>
        </p:nvSpPr>
        <p:spPr>
          <a:xfrm flipV="1">
            <a:off x="1028700" y="1028700"/>
            <a:ext cx="5776198" cy="19050"/>
          </a:xfrm>
          <a:prstGeom prst="line">
            <a:avLst/>
          </a:prstGeom>
          <a:ln w="285750" cap="flat">
            <a:solidFill>
              <a:srgbClr val="FFFFFF"/>
            </a:solidFill>
            <a:prstDash val="solid"/>
            <a:headEnd type="none" w="sm" len="sm"/>
            <a:tailEnd type="none" w="sm" len="sm"/>
          </a:ln>
        </p:spPr>
      </p:sp>
      <p:sp>
        <p:nvSpPr>
          <p:cNvPr id="4" name="TextBox 4"/>
          <p:cNvSpPr txBox="1"/>
          <p:nvPr/>
        </p:nvSpPr>
        <p:spPr>
          <a:xfrm>
            <a:off x="1028700" y="1346674"/>
            <a:ext cx="9240892" cy="944879"/>
          </a:xfrm>
          <a:prstGeom prst="rect">
            <a:avLst/>
          </a:prstGeom>
        </p:spPr>
        <p:txBody>
          <a:bodyPr lIns="0" tIns="0" rIns="0" bIns="0" rtlCol="0" anchor="t">
            <a:spAutoFit/>
          </a:bodyPr>
          <a:lstStyle/>
          <a:p>
            <a:pPr algn="l">
              <a:lnSpc>
                <a:spcPts val="7199"/>
              </a:lnSpc>
            </a:pPr>
            <a:r>
              <a:rPr lang="en-US" sz="7199" b="1">
                <a:solidFill>
                  <a:srgbClr val="FFFFFF"/>
                </a:solidFill>
                <a:latin typeface="Manrope Bold"/>
                <a:ea typeface="Manrope Bold"/>
                <a:cs typeface="Manrope Bold"/>
                <a:sym typeface="Manrope Bold"/>
              </a:rPr>
              <a:t>RESEARCHER</a:t>
            </a:r>
          </a:p>
        </p:txBody>
      </p:sp>
      <p:sp>
        <p:nvSpPr>
          <p:cNvPr id="5" name="TextBox 5"/>
          <p:cNvSpPr txBox="1"/>
          <p:nvPr/>
        </p:nvSpPr>
        <p:spPr>
          <a:xfrm>
            <a:off x="1028700" y="4956174"/>
            <a:ext cx="7217333" cy="4302126"/>
          </a:xfrm>
          <a:prstGeom prst="rect">
            <a:avLst/>
          </a:prstGeom>
        </p:spPr>
        <p:txBody>
          <a:bodyPr lIns="0" tIns="0" rIns="0" bIns="0" rtlCol="0" anchor="t">
            <a:spAutoFit/>
          </a:bodyPr>
          <a:lstStyle/>
          <a:p>
            <a:pPr algn="l">
              <a:lnSpc>
                <a:spcPts val="4899"/>
              </a:lnSpc>
            </a:pPr>
            <a:r>
              <a:rPr lang="en-US" sz="3499">
                <a:solidFill>
                  <a:srgbClr val="FFFFFF"/>
                </a:solidFill>
                <a:latin typeface="Manrope Light"/>
                <a:ea typeface="Manrope Light"/>
                <a:cs typeface="Manrope Light"/>
                <a:sym typeface="Manrope Light"/>
              </a:rPr>
              <a:t>Researchers, also known as scientists, answer questions about the world around them. No question is too big or too small! They then have to figure out a way to answer that question while gathering proof to support their answer...</a:t>
            </a:r>
          </a:p>
        </p:txBody>
      </p:sp>
      <p:grpSp>
        <p:nvGrpSpPr>
          <p:cNvPr id="6" name="Group 6"/>
          <p:cNvGrpSpPr/>
          <p:nvPr/>
        </p:nvGrpSpPr>
        <p:grpSpPr>
          <a:xfrm>
            <a:off x="10269592" y="1203799"/>
            <a:ext cx="6989708" cy="8054501"/>
            <a:chOff x="0" y="0"/>
            <a:chExt cx="536185" cy="617865"/>
          </a:xfrm>
        </p:grpSpPr>
        <p:sp>
          <p:nvSpPr>
            <p:cNvPr id="7" name="Freeform 7"/>
            <p:cNvSpPr/>
            <p:nvPr/>
          </p:nvSpPr>
          <p:spPr>
            <a:xfrm>
              <a:off x="0" y="0"/>
              <a:ext cx="536185" cy="617865"/>
            </a:xfrm>
            <a:custGeom>
              <a:avLst/>
              <a:gdLst/>
              <a:ahLst/>
              <a:cxnLst/>
              <a:rect l="l" t="t" r="r" b="b"/>
              <a:pathLst>
                <a:path w="536185" h="617865">
                  <a:moveTo>
                    <a:pt x="0" y="0"/>
                  </a:moveTo>
                  <a:lnTo>
                    <a:pt x="536185" y="0"/>
                  </a:lnTo>
                  <a:lnTo>
                    <a:pt x="536185" y="617865"/>
                  </a:lnTo>
                  <a:lnTo>
                    <a:pt x="0" y="617865"/>
                  </a:lnTo>
                  <a:close/>
                </a:path>
              </a:pathLst>
            </a:custGeom>
            <a:blipFill>
              <a:blip r:embed="rId3"/>
              <a:stretch>
                <a:fillRect l="-27084" t="-9229" r="-96954"/>
              </a:stretch>
            </a:blip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9083"/>
          </a:xfrm>
          <a:custGeom>
            <a:avLst/>
            <a:gdLst/>
            <a:ahLst/>
            <a:cxnLst/>
            <a:rect l="l" t="t" r="r" b="b"/>
            <a:pathLst>
              <a:path w="18288000" h="10289083">
                <a:moveTo>
                  <a:pt x="0" y="0"/>
                </a:moveTo>
                <a:lnTo>
                  <a:pt x="18288000" y="0"/>
                </a:lnTo>
                <a:lnTo>
                  <a:pt x="18288000" y="10289083"/>
                </a:lnTo>
                <a:lnTo>
                  <a:pt x="0" y="10289083"/>
                </a:lnTo>
                <a:lnTo>
                  <a:pt x="0" y="0"/>
                </a:lnTo>
                <a:close/>
              </a:path>
            </a:pathLst>
          </a:custGeom>
          <a:blipFill>
            <a:blip r:embed="rId2"/>
            <a:stretch>
              <a:fillRect/>
            </a:stretch>
          </a:blipFill>
        </p:spPr>
      </p:sp>
      <p:sp>
        <p:nvSpPr>
          <p:cNvPr id="3" name="AutoShape 3"/>
          <p:cNvSpPr/>
          <p:nvPr/>
        </p:nvSpPr>
        <p:spPr>
          <a:xfrm flipV="1">
            <a:off x="1028700" y="1028700"/>
            <a:ext cx="5776198" cy="19050"/>
          </a:xfrm>
          <a:prstGeom prst="line">
            <a:avLst/>
          </a:prstGeom>
          <a:ln w="285750" cap="flat">
            <a:solidFill>
              <a:srgbClr val="FFFFFF"/>
            </a:solidFill>
            <a:prstDash val="solid"/>
            <a:headEnd type="none" w="sm" len="sm"/>
            <a:tailEnd type="none" w="sm" len="sm"/>
          </a:ln>
        </p:spPr>
      </p:sp>
      <p:sp>
        <p:nvSpPr>
          <p:cNvPr id="4" name="Freeform 4"/>
          <p:cNvSpPr/>
          <p:nvPr/>
        </p:nvSpPr>
        <p:spPr>
          <a:xfrm>
            <a:off x="12740501" y="1028700"/>
            <a:ext cx="4518799" cy="8229600"/>
          </a:xfrm>
          <a:custGeom>
            <a:avLst/>
            <a:gdLst/>
            <a:ahLst/>
            <a:cxnLst/>
            <a:rect l="l" t="t" r="r" b="b"/>
            <a:pathLst>
              <a:path w="4518799" h="8229600">
                <a:moveTo>
                  <a:pt x="0" y="0"/>
                </a:moveTo>
                <a:lnTo>
                  <a:pt x="4518799" y="0"/>
                </a:lnTo>
                <a:lnTo>
                  <a:pt x="4518799" y="8229600"/>
                </a:lnTo>
                <a:lnTo>
                  <a:pt x="0" y="82296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TextBox 5"/>
          <p:cNvSpPr txBox="1"/>
          <p:nvPr/>
        </p:nvSpPr>
        <p:spPr>
          <a:xfrm>
            <a:off x="1028700" y="1346674"/>
            <a:ext cx="9240892" cy="944879"/>
          </a:xfrm>
          <a:prstGeom prst="rect">
            <a:avLst/>
          </a:prstGeom>
        </p:spPr>
        <p:txBody>
          <a:bodyPr lIns="0" tIns="0" rIns="0" bIns="0" rtlCol="0" anchor="t">
            <a:spAutoFit/>
          </a:bodyPr>
          <a:lstStyle/>
          <a:p>
            <a:pPr algn="l">
              <a:lnSpc>
                <a:spcPts val="7199"/>
              </a:lnSpc>
            </a:pPr>
            <a:r>
              <a:rPr lang="en-US" sz="7199" b="1">
                <a:solidFill>
                  <a:srgbClr val="FFFFFF"/>
                </a:solidFill>
                <a:latin typeface="Manrope Bold"/>
                <a:ea typeface="Manrope Bold"/>
                <a:cs typeface="Manrope Bold"/>
                <a:sym typeface="Manrope Bold"/>
              </a:rPr>
              <a:t>RESEARCHER</a:t>
            </a:r>
          </a:p>
        </p:txBody>
      </p:sp>
      <p:sp>
        <p:nvSpPr>
          <p:cNvPr id="6" name="TextBox 6"/>
          <p:cNvSpPr txBox="1"/>
          <p:nvPr/>
        </p:nvSpPr>
        <p:spPr>
          <a:xfrm>
            <a:off x="1028700" y="4956174"/>
            <a:ext cx="7217333" cy="4302126"/>
          </a:xfrm>
          <a:prstGeom prst="rect">
            <a:avLst/>
          </a:prstGeom>
        </p:spPr>
        <p:txBody>
          <a:bodyPr lIns="0" tIns="0" rIns="0" bIns="0" rtlCol="0" anchor="t">
            <a:spAutoFit/>
          </a:bodyPr>
          <a:lstStyle/>
          <a:p>
            <a:pPr algn="l">
              <a:lnSpc>
                <a:spcPts val="4899"/>
              </a:lnSpc>
            </a:pPr>
            <a:r>
              <a:rPr lang="en-US" sz="3499">
                <a:solidFill>
                  <a:srgbClr val="FFFFFF"/>
                </a:solidFill>
                <a:latin typeface="Manrope Light"/>
                <a:ea typeface="Manrope Light"/>
                <a:cs typeface="Manrope Light"/>
                <a:sym typeface="Manrope Light"/>
              </a:rPr>
              <a:t>Researchers first find out what questions need answers: Do they want to understand how to slow down erosion? Do they want to explore how many oysters it would take to clean the water at a certain location?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9083"/>
          </a:xfrm>
          <a:custGeom>
            <a:avLst/>
            <a:gdLst/>
            <a:ahLst/>
            <a:cxnLst/>
            <a:rect l="l" t="t" r="r" b="b"/>
            <a:pathLst>
              <a:path w="18288000" h="10289083">
                <a:moveTo>
                  <a:pt x="0" y="0"/>
                </a:moveTo>
                <a:lnTo>
                  <a:pt x="18288000" y="0"/>
                </a:lnTo>
                <a:lnTo>
                  <a:pt x="18288000" y="10289083"/>
                </a:lnTo>
                <a:lnTo>
                  <a:pt x="0" y="10289083"/>
                </a:lnTo>
                <a:lnTo>
                  <a:pt x="0" y="0"/>
                </a:lnTo>
                <a:close/>
              </a:path>
            </a:pathLst>
          </a:custGeom>
          <a:blipFill>
            <a:blip r:embed="rId2"/>
            <a:stretch>
              <a:fillRect/>
            </a:stretch>
          </a:blipFill>
        </p:spPr>
      </p:sp>
      <p:sp>
        <p:nvSpPr>
          <p:cNvPr id="3" name="AutoShape 3"/>
          <p:cNvSpPr/>
          <p:nvPr/>
        </p:nvSpPr>
        <p:spPr>
          <a:xfrm flipV="1">
            <a:off x="1028700" y="1028700"/>
            <a:ext cx="5776198" cy="19050"/>
          </a:xfrm>
          <a:prstGeom prst="line">
            <a:avLst/>
          </a:prstGeom>
          <a:ln w="285750" cap="flat">
            <a:solidFill>
              <a:srgbClr val="FFFFFF"/>
            </a:solidFill>
            <a:prstDash val="solid"/>
            <a:headEnd type="none" w="sm" len="sm"/>
            <a:tailEnd type="none" w="sm" len="sm"/>
          </a:ln>
        </p:spPr>
      </p:sp>
      <p:sp>
        <p:nvSpPr>
          <p:cNvPr id="4" name="TextBox 4"/>
          <p:cNvSpPr txBox="1"/>
          <p:nvPr/>
        </p:nvSpPr>
        <p:spPr>
          <a:xfrm>
            <a:off x="1028700" y="1346674"/>
            <a:ext cx="9240892" cy="944879"/>
          </a:xfrm>
          <a:prstGeom prst="rect">
            <a:avLst/>
          </a:prstGeom>
        </p:spPr>
        <p:txBody>
          <a:bodyPr lIns="0" tIns="0" rIns="0" bIns="0" rtlCol="0" anchor="t">
            <a:spAutoFit/>
          </a:bodyPr>
          <a:lstStyle/>
          <a:p>
            <a:pPr algn="l">
              <a:lnSpc>
                <a:spcPts val="7199"/>
              </a:lnSpc>
            </a:pPr>
            <a:r>
              <a:rPr lang="en-US" sz="7199" b="1">
                <a:solidFill>
                  <a:srgbClr val="FFFFFF"/>
                </a:solidFill>
                <a:latin typeface="Manrope Bold"/>
                <a:ea typeface="Manrope Bold"/>
                <a:cs typeface="Manrope Bold"/>
                <a:sym typeface="Manrope Bold"/>
              </a:rPr>
              <a:t>RESEARCHER</a:t>
            </a:r>
          </a:p>
        </p:txBody>
      </p:sp>
      <p:sp>
        <p:nvSpPr>
          <p:cNvPr id="5" name="TextBox 5"/>
          <p:cNvSpPr txBox="1"/>
          <p:nvPr/>
        </p:nvSpPr>
        <p:spPr>
          <a:xfrm>
            <a:off x="1028700" y="2712654"/>
            <a:ext cx="7217333" cy="1825626"/>
          </a:xfrm>
          <a:prstGeom prst="rect">
            <a:avLst/>
          </a:prstGeom>
        </p:spPr>
        <p:txBody>
          <a:bodyPr lIns="0" tIns="0" rIns="0" bIns="0" rtlCol="0" anchor="t">
            <a:spAutoFit/>
          </a:bodyPr>
          <a:lstStyle/>
          <a:p>
            <a:pPr algn="l">
              <a:lnSpc>
                <a:spcPts val="4899"/>
              </a:lnSpc>
            </a:pPr>
            <a:r>
              <a:rPr lang="en-US" sz="3499">
                <a:solidFill>
                  <a:srgbClr val="FFFFFF"/>
                </a:solidFill>
                <a:latin typeface="Manrope"/>
                <a:ea typeface="Manrope"/>
                <a:cs typeface="Manrope"/>
                <a:sym typeface="Manrope"/>
              </a:rPr>
              <a:t>They must then suggest what they think the answer is - this is called a hypothesis!</a:t>
            </a:r>
          </a:p>
        </p:txBody>
      </p:sp>
      <p:sp>
        <p:nvSpPr>
          <p:cNvPr id="6" name="TextBox 6"/>
          <p:cNvSpPr txBox="1"/>
          <p:nvPr/>
        </p:nvSpPr>
        <p:spPr>
          <a:xfrm>
            <a:off x="1028700" y="5575299"/>
            <a:ext cx="7217333" cy="3683001"/>
          </a:xfrm>
          <a:prstGeom prst="rect">
            <a:avLst/>
          </a:prstGeom>
        </p:spPr>
        <p:txBody>
          <a:bodyPr lIns="0" tIns="0" rIns="0" bIns="0" rtlCol="0" anchor="t">
            <a:spAutoFit/>
          </a:bodyPr>
          <a:lstStyle/>
          <a:p>
            <a:pPr algn="l">
              <a:lnSpc>
                <a:spcPts val="4899"/>
              </a:lnSpc>
            </a:pPr>
            <a:r>
              <a:rPr lang="en-US" sz="3499">
                <a:solidFill>
                  <a:srgbClr val="FFFFFF"/>
                </a:solidFill>
                <a:latin typeface="Manrope"/>
                <a:ea typeface="Manrope"/>
                <a:cs typeface="Manrope"/>
                <a:sym typeface="Manrope"/>
              </a:rPr>
              <a:t>Once they have done this, they must figure out how to test whether their ‘hypothesis’ is correct - they figure out what they need to do an experiment - almost like writing out a recipe!</a:t>
            </a:r>
          </a:p>
        </p:txBody>
      </p:sp>
      <p:sp>
        <p:nvSpPr>
          <p:cNvPr id="7" name="Freeform 7"/>
          <p:cNvSpPr/>
          <p:nvPr/>
        </p:nvSpPr>
        <p:spPr>
          <a:xfrm>
            <a:off x="9122283" y="1028700"/>
            <a:ext cx="8137017" cy="8229600"/>
          </a:xfrm>
          <a:custGeom>
            <a:avLst/>
            <a:gdLst/>
            <a:ahLst/>
            <a:cxnLst/>
            <a:rect l="l" t="t" r="r" b="b"/>
            <a:pathLst>
              <a:path w="8137017" h="8229600">
                <a:moveTo>
                  <a:pt x="0" y="0"/>
                </a:moveTo>
                <a:lnTo>
                  <a:pt x="8137017" y="0"/>
                </a:lnTo>
                <a:lnTo>
                  <a:pt x="8137017" y="8229600"/>
                </a:lnTo>
                <a:lnTo>
                  <a:pt x="0" y="8229600"/>
                </a:lnTo>
                <a:lnTo>
                  <a:pt x="0" y="0"/>
                </a:lnTo>
                <a:close/>
              </a:path>
            </a:pathLst>
          </a:custGeom>
          <a:blipFill>
            <a:blip r:embed="rId3"/>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9083"/>
          </a:xfrm>
          <a:custGeom>
            <a:avLst/>
            <a:gdLst/>
            <a:ahLst/>
            <a:cxnLst/>
            <a:rect l="l" t="t" r="r" b="b"/>
            <a:pathLst>
              <a:path w="18288000" h="10289083">
                <a:moveTo>
                  <a:pt x="0" y="0"/>
                </a:moveTo>
                <a:lnTo>
                  <a:pt x="18288000" y="0"/>
                </a:lnTo>
                <a:lnTo>
                  <a:pt x="18288000" y="10289083"/>
                </a:lnTo>
                <a:lnTo>
                  <a:pt x="0" y="10289083"/>
                </a:lnTo>
                <a:lnTo>
                  <a:pt x="0" y="0"/>
                </a:lnTo>
                <a:close/>
              </a:path>
            </a:pathLst>
          </a:custGeom>
          <a:blipFill>
            <a:blip r:embed="rId2"/>
            <a:stretch>
              <a:fillRect/>
            </a:stretch>
          </a:blipFill>
        </p:spPr>
      </p:sp>
      <p:sp>
        <p:nvSpPr>
          <p:cNvPr id="3" name="AutoShape 3"/>
          <p:cNvSpPr/>
          <p:nvPr/>
        </p:nvSpPr>
        <p:spPr>
          <a:xfrm flipV="1">
            <a:off x="1028700" y="1028700"/>
            <a:ext cx="5776198" cy="19050"/>
          </a:xfrm>
          <a:prstGeom prst="line">
            <a:avLst/>
          </a:prstGeom>
          <a:ln w="285750" cap="flat">
            <a:solidFill>
              <a:srgbClr val="FFFFFF"/>
            </a:solidFill>
            <a:prstDash val="solid"/>
            <a:headEnd type="none" w="sm" len="sm"/>
            <a:tailEnd type="none" w="sm" len="sm"/>
          </a:ln>
        </p:spPr>
      </p:sp>
      <p:sp>
        <p:nvSpPr>
          <p:cNvPr id="4" name="Freeform 4"/>
          <p:cNvSpPr/>
          <p:nvPr/>
        </p:nvSpPr>
        <p:spPr>
          <a:xfrm>
            <a:off x="9144000" y="1658491"/>
            <a:ext cx="8115300" cy="7599809"/>
          </a:xfrm>
          <a:custGeom>
            <a:avLst/>
            <a:gdLst/>
            <a:ahLst/>
            <a:cxnLst/>
            <a:rect l="l" t="t" r="r" b="b"/>
            <a:pathLst>
              <a:path w="8115300" h="7599809">
                <a:moveTo>
                  <a:pt x="0" y="0"/>
                </a:moveTo>
                <a:lnTo>
                  <a:pt x="8115300" y="0"/>
                </a:lnTo>
                <a:lnTo>
                  <a:pt x="8115300" y="7599809"/>
                </a:lnTo>
                <a:lnTo>
                  <a:pt x="0" y="759980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TextBox 5"/>
          <p:cNvSpPr txBox="1"/>
          <p:nvPr/>
        </p:nvSpPr>
        <p:spPr>
          <a:xfrm>
            <a:off x="1028700" y="1346674"/>
            <a:ext cx="9240892" cy="944879"/>
          </a:xfrm>
          <a:prstGeom prst="rect">
            <a:avLst/>
          </a:prstGeom>
        </p:spPr>
        <p:txBody>
          <a:bodyPr lIns="0" tIns="0" rIns="0" bIns="0" rtlCol="0" anchor="t">
            <a:spAutoFit/>
          </a:bodyPr>
          <a:lstStyle/>
          <a:p>
            <a:pPr algn="l">
              <a:lnSpc>
                <a:spcPts val="7199"/>
              </a:lnSpc>
            </a:pPr>
            <a:r>
              <a:rPr lang="en-US" sz="7199" b="1">
                <a:solidFill>
                  <a:srgbClr val="FFFFFF"/>
                </a:solidFill>
                <a:latin typeface="Manrope Bold"/>
                <a:ea typeface="Manrope Bold"/>
                <a:cs typeface="Manrope Bold"/>
                <a:sym typeface="Manrope Bold"/>
              </a:rPr>
              <a:t>RESEARCHER</a:t>
            </a:r>
          </a:p>
        </p:txBody>
      </p:sp>
      <p:sp>
        <p:nvSpPr>
          <p:cNvPr id="6" name="TextBox 6"/>
          <p:cNvSpPr txBox="1"/>
          <p:nvPr/>
        </p:nvSpPr>
        <p:spPr>
          <a:xfrm>
            <a:off x="1028700" y="4337049"/>
            <a:ext cx="7217333" cy="4921251"/>
          </a:xfrm>
          <a:prstGeom prst="rect">
            <a:avLst/>
          </a:prstGeom>
        </p:spPr>
        <p:txBody>
          <a:bodyPr lIns="0" tIns="0" rIns="0" bIns="0" rtlCol="0" anchor="t">
            <a:spAutoFit/>
          </a:bodyPr>
          <a:lstStyle/>
          <a:p>
            <a:pPr algn="l">
              <a:lnSpc>
                <a:spcPts val="4899"/>
              </a:lnSpc>
            </a:pPr>
            <a:r>
              <a:rPr lang="en-US" sz="3499">
                <a:solidFill>
                  <a:srgbClr val="FFFFFF"/>
                </a:solidFill>
                <a:latin typeface="Manrope"/>
                <a:ea typeface="Manrope"/>
                <a:cs typeface="Manrope"/>
                <a:sym typeface="Manrope"/>
              </a:rPr>
              <a:t>Once they do their experiment, they record what they find, the results, and they investigate what that tells them, for example, if they found water with oysters in it was always cleaner than water without, that would suggest the oysters are cleaning the water!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6547ABFBE2F242AFD879277661EA10" ma:contentTypeVersion="18" ma:contentTypeDescription="Create a new document." ma:contentTypeScope="" ma:versionID="9829d805a1c60993912bb39660fe534f">
  <xsd:schema xmlns:xsd="http://www.w3.org/2001/XMLSchema" xmlns:xs="http://www.w3.org/2001/XMLSchema" xmlns:p="http://schemas.microsoft.com/office/2006/metadata/properties" xmlns:ns2="99f3c90c-8c54-43a3-ad5c-82c086fa7e8a" xmlns:ns3="4c038b8b-266e-4bb2-adf3-7514a4634f13" targetNamespace="http://schemas.microsoft.com/office/2006/metadata/properties" ma:root="true" ma:fieldsID="b9bde3c655fb0ba80fe715740468a878" ns2:_="" ns3:_="">
    <xsd:import namespace="99f3c90c-8c54-43a3-ad5c-82c086fa7e8a"/>
    <xsd:import namespace="4c038b8b-266e-4bb2-adf3-7514a4634f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f3c90c-8c54-43a3-ad5c-82c086fa7e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9585a93-df65-47db-8e10-c50681b0655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038b8b-266e-4bb2-adf3-7514a4634f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2914202-299b-41fd-a77e-c3a125e36b22}" ma:internalName="TaxCatchAll" ma:showField="CatchAllData" ma:web="4c038b8b-266e-4bb2-adf3-7514a4634f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f3c90c-8c54-43a3-ad5c-82c086fa7e8a">
      <Terms xmlns="http://schemas.microsoft.com/office/infopath/2007/PartnerControls"/>
    </lcf76f155ced4ddcb4097134ff3c332f>
    <TaxCatchAll xmlns="4c038b8b-266e-4bb2-adf3-7514a4634f13" xsi:nil="true"/>
  </documentManagement>
</p:properties>
</file>

<file path=customXml/itemProps1.xml><?xml version="1.0" encoding="utf-8"?>
<ds:datastoreItem xmlns:ds="http://schemas.openxmlformats.org/officeDocument/2006/customXml" ds:itemID="{BCD8E5F4-AE97-4D20-A286-AB486856407F}"/>
</file>

<file path=customXml/itemProps2.xml><?xml version="1.0" encoding="utf-8"?>
<ds:datastoreItem xmlns:ds="http://schemas.openxmlformats.org/officeDocument/2006/customXml" ds:itemID="{1655F786-FFDB-4779-B3E8-E44D0FFF8DD7}"/>
</file>

<file path=customXml/itemProps3.xml><?xml version="1.0" encoding="utf-8"?>
<ds:datastoreItem xmlns:ds="http://schemas.openxmlformats.org/officeDocument/2006/customXml" ds:itemID="{552CDCC9-D1F3-47D4-A12B-DDEE8F7F179D}"/>
</file>

<file path=docProps/app.xml><?xml version="1.0" encoding="utf-8"?>
<Properties xmlns="http://schemas.openxmlformats.org/officeDocument/2006/extended-properties" xmlns:vt="http://schemas.openxmlformats.org/officeDocument/2006/docPropsVTypes">
  <TotalTime>1</TotalTime>
  <Words>609</Words>
  <Application>Microsoft Office PowerPoint</Application>
  <PresentationFormat>Custom</PresentationFormat>
  <Paragraphs>36</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Manrope</vt:lpstr>
      <vt:lpstr>Calibri</vt:lpstr>
      <vt:lpstr>Manrope Light</vt:lpstr>
      <vt:lpstr>Arial</vt:lpstr>
      <vt:lpstr>Manrope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KS2</dc:title>
  <cp:lastModifiedBy>Blair Watson</cp:lastModifiedBy>
  <cp:revision>2</cp:revision>
  <dcterms:created xsi:type="dcterms:W3CDTF">2006-08-16T00:00:00Z</dcterms:created>
  <dcterms:modified xsi:type="dcterms:W3CDTF">2024-12-18T09:43:35Z</dcterms:modified>
  <dc:identifier>DAGYJwEpQdI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0x0101004F6547ABFBE2F242AFD879277661EA10</vt:lpwstr>
  </property>
</Properties>
</file>