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8288000" cy="10287000"/>
  <p:notesSz cx="6858000" cy="9144000"/>
  <p:embeddedFontLst>
    <p:embeddedFont>
      <p:font typeface="Manrope Bold" charset="1" panose="00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8" Type="http://schemas.openxmlformats.org/officeDocument/2006/relationships/slide" Target="slides/slide3.xml"/><Relationship Id="rId3" Type="http://schemas.openxmlformats.org/officeDocument/2006/relationships/viewProps" Target="viewProps.xml"/><Relationship Id="rId21" Type="http://schemas.openxmlformats.org/officeDocument/2006/relationships/customXml" Target="../customXml/item1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1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2.jpeg" Type="http://schemas.openxmlformats.org/officeDocument/2006/relationships/image"/><Relationship Id="rId4" Target="../media/image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jpeg" Type="http://schemas.openxmlformats.org/officeDocument/2006/relationships/image"/><Relationship Id="rId4" Target="../media/image5.jpeg" Type="http://schemas.openxmlformats.org/officeDocument/2006/relationships/image"/><Relationship Id="rId5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7448343"/>
            <a:ext cx="6817504" cy="1809957"/>
          </a:xfrm>
          <a:custGeom>
            <a:avLst/>
            <a:gdLst/>
            <a:ahLst/>
            <a:cxnLst/>
            <a:rect r="r" b="b" t="t" l="l"/>
            <a:pathLst>
              <a:path h="1809957" w="6817504">
                <a:moveTo>
                  <a:pt x="0" y="0"/>
                </a:moveTo>
                <a:lnTo>
                  <a:pt x="6817504" y="0"/>
                </a:lnTo>
                <a:lnTo>
                  <a:pt x="6817504" y="1809957"/>
                </a:lnTo>
                <a:lnTo>
                  <a:pt x="0" y="18099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400000">
            <a:off x="9850230" y="1849230"/>
            <a:ext cx="8229600" cy="6588540"/>
          </a:xfrm>
          <a:custGeom>
            <a:avLst/>
            <a:gdLst/>
            <a:ahLst/>
            <a:cxnLst/>
            <a:rect r="r" b="b" t="t" l="l"/>
            <a:pathLst>
              <a:path h="6588540" w="8229600">
                <a:moveTo>
                  <a:pt x="0" y="0"/>
                </a:moveTo>
                <a:lnTo>
                  <a:pt x="8229600" y="0"/>
                </a:lnTo>
                <a:lnTo>
                  <a:pt x="8229600" y="6588540"/>
                </a:lnTo>
                <a:lnTo>
                  <a:pt x="0" y="658854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0813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346674"/>
            <a:ext cx="5776198" cy="944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199"/>
              </a:lnSpc>
            </a:pPr>
            <a:r>
              <a:rPr lang="en-US" sz="7199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QUIZ TIME!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4334917"/>
            <a:ext cx="7636909" cy="8096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0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COASTAL DEFENCES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2993388" y="5144542"/>
            <a:ext cx="12366931" cy="4343734"/>
          </a:xfrm>
          <a:custGeom>
            <a:avLst/>
            <a:gdLst/>
            <a:ahLst/>
            <a:cxnLst/>
            <a:rect r="r" b="b" t="t" l="l"/>
            <a:pathLst>
              <a:path h="4343734" w="12366931">
                <a:moveTo>
                  <a:pt x="0" y="0"/>
                </a:moveTo>
                <a:lnTo>
                  <a:pt x="12366931" y="0"/>
                </a:lnTo>
                <a:lnTo>
                  <a:pt x="12366931" y="4343734"/>
                </a:lnTo>
                <a:lnTo>
                  <a:pt x="0" y="43437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0014" r="0" b="-63731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23225" y="1403212"/>
            <a:ext cx="17270098" cy="3271102"/>
            <a:chOff x="0" y="0"/>
            <a:chExt cx="4548503" cy="861525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48503" cy="861525"/>
            </a:xfrm>
            <a:custGeom>
              <a:avLst/>
              <a:gdLst/>
              <a:ahLst/>
              <a:cxnLst/>
              <a:rect r="r" b="b" t="t" l="l"/>
              <a:pathLst>
                <a:path h="861525" w="4548503">
                  <a:moveTo>
                    <a:pt x="4345303" y="0"/>
                  </a:moveTo>
                  <a:lnTo>
                    <a:pt x="0" y="0"/>
                  </a:lnTo>
                  <a:lnTo>
                    <a:pt x="0" y="861525"/>
                  </a:lnTo>
                  <a:lnTo>
                    <a:pt x="4345303" y="861525"/>
                  </a:lnTo>
                  <a:lnTo>
                    <a:pt x="4548503" y="430762"/>
                  </a:lnTo>
                  <a:lnTo>
                    <a:pt x="4345303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434203" cy="937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4785038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NAME OF THE PROCESS THROUGH WHICH THE OYSTERS REMOVE PARTICLES FROM THE WATER?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1403212"/>
            <a:ext cx="17270098" cy="3271102"/>
            <a:chOff x="0" y="0"/>
            <a:chExt cx="4548503" cy="861525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48503" cy="861525"/>
            </a:xfrm>
            <a:custGeom>
              <a:avLst/>
              <a:gdLst/>
              <a:ahLst/>
              <a:cxnLst/>
              <a:rect r="r" b="b" t="t" l="l"/>
              <a:pathLst>
                <a:path h="861525" w="4548503">
                  <a:moveTo>
                    <a:pt x="4345303" y="0"/>
                  </a:moveTo>
                  <a:lnTo>
                    <a:pt x="0" y="0"/>
                  </a:lnTo>
                  <a:lnTo>
                    <a:pt x="0" y="861525"/>
                  </a:lnTo>
                  <a:lnTo>
                    <a:pt x="4345303" y="861525"/>
                  </a:lnTo>
                  <a:lnTo>
                    <a:pt x="4548503" y="430762"/>
                  </a:lnTo>
                  <a:lnTo>
                    <a:pt x="4345303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434203" cy="9377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4785038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NAME OF THE PROCESS THROUGH WHICH THE OYSTERS REMOVE PARTICLES FROM THE WATER?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6178925" y="6141839"/>
            <a:ext cx="12835194" cy="1970510"/>
            <a:chOff x="0" y="0"/>
            <a:chExt cx="3380463" cy="51898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3380463" cy="518982"/>
            </a:xfrm>
            <a:custGeom>
              <a:avLst/>
              <a:gdLst/>
              <a:ahLst/>
              <a:cxnLst/>
              <a:rect r="r" b="b" t="t" l="l"/>
              <a:pathLst>
                <a:path h="518982" w="3380463">
                  <a:moveTo>
                    <a:pt x="3177262" y="0"/>
                  </a:moveTo>
                  <a:lnTo>
                    <a:pt x="0" y="0"/>
                  </a:lnTo>
                  <a:lnTo>
                    <a:pt x="0" y="518982"/>
                  </a:lnTo>
                  <a:lnTo>
                    <a:pt x="3177262" y="518982"/>
                  </a:lnTo>
                  <a:lnTo>
                    <a:pt x="3380463" y="259491"/>
                  </a:lnTo>
                  <a:lnTo>
                    <a:pt x="3177262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3266163" cy="595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751481" y="6660369"/>
            <a:ext cx="14785038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FILTRATION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8690289" y="3964433"/>
            <a:ext cx="8569011" cy="5708642"/>
          </a:xfrm>
          <a:custGeom>
            <a:avLst/>
            <a:gdLst/>
            <a:ahLst/>
            <a:cxnLst/>
            <a:rect r="r" b="b" t="t" l="l"/>
            <a:pathLst>
              <a:path h="5708642" w="8569011">
                <a:moveTo>
                  <a:pt x="0" y="0"/>
                </a:moveTo>
                <a:lnTo>
                  <a:pt x="8569011" y="0"/>
                </a:lnTo>
                <a:lnTo>
                  <a:pt x="8569011" y="5708642"/>
                </a:lnTo>
                <a:lnTo>
                  <a:pt x="0" y="57086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23225" y="1403212"/>
            <a:ext cx="17270098" cy="2146445"/>
            <a:chOff x="0" y="0"/>
            <a:chExt cx="4548503" cy="56531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548503" cy="565319"/>
            </a:xfrm>
            <a:custGeom>
              <a:avLst/>
              <a:gdLst/>
              <a:ahLst/>
              <a:cxnLst/>
              <a:rect r="r" b="b" t="t" l="l"/>
              <a:pathLst>
                <a:path h="565319" w="4548503">
                  <a:moveTo>
                    <a:pt x="4345303" y="0"/>
                  </a:moveTo>
                  <a:lnTo>
                    <a:pt x="0" y="0"/>
                  </a:lnTo>
                  <a:lnTo>
                    <a:pt x="0" y="565319"/>
                  </a:lnTo>
                  <a:lnTo>
                    <a:pt x="4345303" y="565319"/>
                  </a:lnTo>
                  <a:lnTo>
                    <a:pt x="4548503" y="282659"/>
                  </a:lnTo>
                  <a:lnTo>
                    <a:pt x="4345303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434203" cy="6415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KELP.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1403212"/>
            <a:ext cx="17270098" cy="2337880"/>
            <a:chOff x="0" y="0"/>
            <a:chExt cx="4548503" cy="61573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548503" cy="615738"/>
            </a:xfrm>
            <a:custGeom>
              <a:avLst/>
              <a:gdLst/>
              <a:ahLst/>
              <a:cxnLst/>
              <a:rect r="r" b="b" t="t" l="l"/>
              <a:pathLst>
                <a:path h="615738" w="4548503">
                  <a:moveTo>
                    <a:pt x="4345303" y="0"/>
                  </a:moveTo>
                  <a:lnTo>
                    <a:pt x="0" y="0"/>
                  </a:lnTo>
                  <a:lnTo>
                    <a:pt x="0" y="615738"/>
                  </a:lnTo>
                  <a:lnTo>
                    <a:pt x="4345303" y="615738"/>
                  </a:lnTo>
                  <a:lnTo>
                    <a:pt x="4548503" y="307869"/>
                  </a:lnTo>
                  <a:lnTo>
                    <a:pt x="4345303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434203" cy="6919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BENEFIT THAT YOU CAN GET FROM KELP.</a:t>
            </a:r>
          </a:p>
        </p:txBody>
      </p:sp>
      <p:grpSp>
        <p:nvGrpSpPr>
          <p:cNvPr name="Group 8" id="8"/>
          <p:cNvGrpSpPr/>
          <p:nvPr/>
        </p:nvGrpSpPr>
        <p:grpSpPr>
          <a:xfrm rot="-10800000">
            <a:off x="786846" y="4306398"/>
            <a:ext cx="18227272" cy="5401241"/>
            <a:chOff x="0" y="0"/>
            <a:chExt cx="4800598" cy="1422549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800598" cy="1422549"/>
            </a:xfrm>
            <a:custGeom>
              <a:avLst/>
              <a:gdLst/>
              <a:ahLst/>
              <a:cxnLst/>
              <a:rect r="r" b="b" t="t" l="l"/>
              <a:pathLst>
                <a:path h="1422549" w="4800598">
                  <a:moveTo>
                    <a:pt x="4597398" y="0"/>
                  </a:moveTo>
                  <a:lnTo>
                    <a:pt x="0" y="0"/>
                  </a:lnTo>
                  <a:lnTo>
                    <a:pt x="0" y="1422549"/>
                  </a:lnTo>
                  <a:lnTo>
                    <a:pt x="4597398" y="1422549"/>
                  </a:lnTo>
                  <a:lnTo>
                    <a:pt x="4800598" y="711275"/>
                  </a:lnTo>
                  <a:lnTo>
                    <a:pt x="4597398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686298" cy="149874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4401648"/>
            <a:ext cx="16230600" cy="5060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Ingredient in food and drink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Requires no fertiliser or fresh water to grow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Captures carbon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Provides habitat for many, many species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Cleans surrounding water by taking up nutrients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Dampens wave energy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Used in pharmaceuticals</a:t>
            </a:r>
          </a:p>
          <a:p>
            <a:pPr algn="l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Produces oxygen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181100" y="11811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81100" y="6361922"/>
            <a:ext cx="5776198" cy="3048778"/>
          </a:xfrm>
          <a:custGeom>
            <a:avLst/>
            <a:gdLst/>
            <a:ahLst/>
            <a:cxnLst/>
            <a:rect r="r" b="b" t="t" l="l"/>
            <a:pathLst>
              <a:path h="3048778" w="5776198">
                <a:moveTo>
                  <a:pt x="0" y="0"/>
                </a:moveTo>
                <a:lnTo>
                  <a:pt x="5776198" y="0"/>
                </a:lnTo>
                <a:lnTo>
                  <a:pt x="5776198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181100" y="4101344"/>
            <a:ext cx="7317988" cy="1942829"/>
          </a:xfrm>
          <a:custGeom>
            <a:avLst/>
            <a:gdLst/>
            <a:ahLst/>
            <a:cxnLst/>
            <a:rect r="r" b="b" t="t" l="l"/>
            <a:pathLst>
              <a:path h="1942829" w="7317988">
                <a:moveTo>
                  <a:pt x="0" y="0"/>
                </a:moveTo>
                <a:lnTo>
                  <a:pt x="7317988" y="0"/>
                </a:lnTo>
                <a:lnTo>
                  <a:pt x="7317988" y="1942829"/>
                </a:lnTo>
                <a:lnTo>
                  <a:pt x="0" y="194282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35961" y="1200150"/>
            <a:ext cx="6956943" cy="3048778"/>
          </a:xfrm>
          <a:custGeom>
            <a:avLst/>
            <a:gdLst/>
            <a:ahLst/>
            <a:cxnLst/>
            <a:rect r="r" b="b" t="t" l="l"/>
            <a:pathLst>
              <a:path h="3048778" w="6956943">
                <a:moveTo>
                  <a:pt x="0" y="0"/>
                </a:moveTo>
                <a:lnTo>
                  <a:pt x="6956943" y="0"/>
                </a:lnTo>
                <a:lnTo>
                  <a:pt x="6956943" y="3048778"/>
                </a:lnTo>
                <a:lnTo>
                  <a:pt x="0" y="30487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1365962" y="1181100"/>
            <a:ext cx="4114800" cy="4114800"/>
            <a:chOff x="0" y="0"/>
            <a:chExt cx="5486400" cy="548640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5486400" cy="5486400"/>
            </a:xfrm>
            <a:custGeom>
              <a:avLst/>
              <a:gdLst/>
              <a:ahLst/>
              <a:cxnLst/>
              <a:rect r="r" b="b" t="t" l="l"/>
              <a:pathLst>
                <a:path h="5486400" w="5486400">
                  <a:moveTo>
                    <a:pt x="0" y="0"/>
                  </a:moveTo>
                  <a:lnTo>
                    <a:pt x="5486400" y="0"/>
                  </a:lnTo>
                  <a:lnTo>
                    <a:pt x="5486400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-10800000">
            <a:off x="8499088" y="6044173"/>
            <a:ext cx="10682230" cy="3927708"/>
            <a:chOff x="0" y="0"/>
            <a:chExt cx="2813427" cy="1034458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813427" cy="1034458"/>
            </a:xfrm>
            <a:custGeom>
              <a:avLst/>
              <a:gdLst/>
              <a:ahLst/>
              <a:cxnLst/>
              <a:rect r="r" b="b" t="t" l="l"/>
              <a:pathLst>
                <a:path h="1034458" w="2813427">
                  <a:moveTo>
                    <a:pt x="2610227" y="0"/>
                  </a:moveTo>
                  <a:lnTo>
                    <a:pt x="0" y="0"/>
                  </a:lnTo>
                  <a:lnTo>
                    <a:pt x="0" y="1034458"/>
                  </a:lnTo>
                  <a:lnTo>
                    <a:pt x="2610227" y="1034458"/>
                  </a:lnTo>
                  <a:lnTo>
                    <a:pt x="2813427" y="517229"/>
                  </a:lnTo>
                  <a:lnTo>
                    <a:pt x="2610227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699127" cy="11106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110965" y="6361922"/>
            <a:ext cx="6624794" cy="3200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 find out more about Stronger Shores follow the link in the QR code to visit our StoryMap, or go to:</a:t>
            </a:r>
          </a:p>
          <a:p>
            <a:pPr algn="l">
              <a:lnSpc>
                <a:spcPts val="3600"/>
              </a:lnSpc>
            </a:pPr>
            <a:r>
              <a:rPr lang="en-US" sz="3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 https://storymaps.arcgis.com/stories/7da0c07ee3d245c9b273c6538bf0e1db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4635570"/>
            <a:ext cx="4798345" cy="4552769"/>
          </a:xfrm>
          <a:custGeom>
            <a:avLst/>
            <a:gdLst/>
            <a:ahLst/>
            <a:cxnLst/>
            <a:rect r="r" b="b" t="t" l="l"/>
            <a:pathLst>
              <a:path h="4552769" w="4798345">
                <a:moveTo>
                  <a:pt x="0" y="0"/>
                </a:moveTo>
                <a:lnTo>
                  <a:pt x="4798345" y="0"/>
                </a:lnTo>
                <a:lnTo>
                  <a:pt x="4798345" y="4552768"/>
                </a:lnTo>
                <a:lnTo>
                  <a:pt x="0" y="455276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803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36401" y="4635570"/>
            <a:ext cx="4379744" cy="4622730"/>
          </a:xfrm>
          <a:custGeom>
            <a:avLst/>
            <a:gdLst/>
            <a:ahLst/>
            <a:cxnLst/>
            <a:rect r="r" b="b" t="t" l="l"/>
            <a:pathLst>
              <a:path h="4622730" w="4379744">
                <a:moveTo>
                  <a:pt x="0" y="0"/>
                </a:moveTo>
                <a:lnTo>
                  <a:pt x="4379745" y="0"/>
                </a:lnTo>
                <a:lnTo>
                  <a:pt x="4379745" y="4622730"/>
                </a:lnTo>
                <a:lnTo>
                  <a:pt x="0" y="462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417" t="0" r="-3922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025721" y="6282776"/>
            <a:ext cx="6368356" cy="2905562"/>
          </a:xfrm>
          <a:custGeom>
            <a:avLst/>
            <a:gdLst/>
            <a:ahLst/>
            <a:cxnLst/>
            <a:rect r="r" b="b" t="t" l="l"/>
            <a:pathLst>
              <a:path h="2905562" w="6368356">
                <a:moveTo>
                  <a:pt x="0" y="0"/>
                </a:moveTo>
                <a:lnTo>
                  <a:pt x="6368356" y="0"/>
                </a:lnTo>
                <a:lnTo>
                  <a:pt x="6368356" y="2905562"/>
                </a:lnTo>
                <a:lnTo>
                  <a:pt x="0" y="29055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800000" y="2093670"/>
            <a:ext cx="18452547" cy="1635750"/>
            <a:chOff x="0" y="0"/>
            <a:chExt cx="4859930" cy="4308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859930" cy="430815"/>
            </a:xfrm>
            <a:custGeom>
              <a:avLst/>
              <a:gdLst/>
              <a:ahLst/>
              <a:cxnLst/>
              <a:rect r="r" b="b" t="t" l="l"/>
              <a:pathLst>
                <a:path h="430815" w="4859930">
                  <a:moveTo>
                    <a:pt x="4656730" y="0"/>
                  </a:moveTo>
                  <a:lnTo>
                    <a:pt x="0" y="0"/>
                  </a:lnTo>
                  <a:lnTo>
                    <a:pt x="0" y="430815"/>
                  </a:lnTo>
                  <a:lnTo>
                    <a:pt x="4656730" y="430815"/>
                  </a:lnTo>
                  <a:lnTo>
                    <a:pt x="4859930" y="215407"/>
                  </a:lnTo>
                  <a:lnTo>
                    <a:pt x="4656730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76200"/>
              <a:ext cx="4745630" cy="5070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2444820"/>
            <a:ext cx="1623060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ARE THE 3 HABITATS SHOWN BELOW?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028700" y="1658432"/>
            <a:ext cx="4798345" cy="4552769"/>
          </a:xfrm>
          <a:custGeom>
            <a:avLst/>
            <a:gdLst/>
            <a:ahLst/>
            <a:cxnLst/>
            <a:rect r="r" b="b" t="t" l="l"/>
            <a:pathLst>
              <a:path h="4552769" w="4798345">
                <a:moveTo>
                  <a:pt x="0" y="0"/>
                </a:moveTo>
                <a:lnTo>
                  <a:pt x="4798345" y="0"/>
                </a:lnTo>
                <a:lnTo>
                  <a:pt x="4798345" y="4552769"/>
                </a:lnTo>
                <a:lnTo>
                  <a:pt x="0" y="45527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8035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236401" y="1658432"/>
            <a:ext cx="4379744" cy="4622730"/>
          </a:xfrm>
          <a:custGeom>
            <a:avLst/>
            <a:gdLst/>
            <a:ahLst/>
            <a:cxnLst/>
            <a:rect r="r" b="b" t="t" l="l"/>
            <a:pathLst>
              <a:path h="4622730" w="4379744">
                <a:moveTo>
                  <a:pt x="0" y="0"/>
                </a:moveTo>
                <a:lnTo>
                  <a:pt x="4379745" y="0"/>
                </a:lnTo>
                <a:lnTo>
                  <a:pt x="4379745" y="4622730"/>
                </a:lnTo>
                <a:lnTo>
                  <a:pt x="0" y="462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8417" t="0" r="-39223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025721" y="3305638"/>
            <a:ext cx="6368356" cy="2905562"/>
          </a:xfrm>
          <a:custGeom>
            <a:avLst/>
            <a:gdLst/>
            <a:ahLst/>
            <a:cxnLst/>
            <a:rect r="r" b="b" t="t" l="l"/>
            <a:pathLst>
              <a:path h="2905562" w="6368356">
                <a:moveTo>
                  <a:pt x="0" y="0"/>
                </a:moveTo>
                <a:lnTo>
                  <a:pt x="6368356" y="0"/>
                </a:lnTo>
                <a:lnTo>
                  <a:pt x="6368356" y="2905563"/>
                </a:lnTo>
                <a:lnTo>
                  <a:pt x="0" y="29055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638990" y="6668401"/>
            <a:ext cx="357776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KELP FOREST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36401" y="6668401"/>
            <a:ext cx="437974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SEAGRASS MEADOW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020026" y="6668401"/>
            <a:ext cx="4379744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b="true" sz="6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OYSTER REEF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2086932"/>
            <a:ext cx="11846114" cy="5934073"/>
            <a:chOff x="0" y="0"/>
            <a:chExt cx="3119964" cy="1562883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119964" cy="1562883"/>
            </a:xfrm>
            <a:custGeom>
              <a:avLst/>
              <a:gdLst/>
              <a:ahLst/>
              <a:cxnLst/>
              <a:rect r="r" b="b" t="t" l="l"/>
              <a:pathLst>
                <a:path h="1562883" w="3119964">
                  <a:moveTo>
                    <a:pt x="2916764" y="0"/>
                  </a:moveTo>
                  <a:lnTo>
                    <a:pt x="0" y="0"/>
                  </a:lnTo>
                  <a:lnTo>
                    <a:pt x="0" y="1562883"/>
                  </a:lnTo>
                  <a:lnTo>
                    <a:pt x="2916764" y="1562883"/>
                  </a:lnTo>
                  <a:lnTo>
                    <a:pt x="3119964" y="781442"/>
                  </a:lnTo>
                  <a:lnTo>
                    <a:pt x="291676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3005664" cy="1639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9528450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Kelp is not a plant, but an _ _ _ _ _, as although they look similar, the various kelp structures have different functions.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596469" y="1028700"/>
            <a:ext cx="5662831" cy="8229600"/>
          </a:xfrm>
          <a:custGeom>
            <a:avLst/>
            <a:gdLst/>
            <a:ahLst/>
            <a:cxnLst/>
            <a:rect r="r" b="b" t="t" l="l"/>
            <a:pathLst>
              <a:path h="8229600" w="5662831">
                <a:moveTo>
                  <a:pt x="0" y="0"/>
                </a:moveTo>
                <a:lnTo>
                  <a:pt x="5662831" y="0"/>
                </a:lnTo>
                <a:lnTo>
                  <a:pt x="56628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540" r="-3884" b="-1354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596469" y="1028700"/>
            <a:ext cx="5662831" cy="8229600"/>
          </a:xfrm>
          <a:custGeom>
            <a:avLst/>
            <a:gdLst/>
            <a:ahLst/>
            <a:cxnLst/>
            <a:rect r="r" b="b" t="t" l="l"/>
            <a:pathLst>
              <a:path h="8229600" w="5662831">
                <a:moveTo>
                  <a:pt x="0" y="0"/>
                </a:moveTo>
                <a:lnTo>
                  <a:pt x="5662831" y="0"/>
                </a:lnTo>
                <a:lnTo>
                  <a:pt x="56628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13540" r="-3884" b="-1354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23225" y="2086932"/>
            <a:ext cx="11846114" cy="5934073"/>
            <a:chOff x="0" y="0"/>
            <a:chExt cx="3119964" cy="156288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3119964" cy="1562883"/>
            </a:xfrm>
            <a:custGeom>
              <a:avLst/>
              <a:gdLst/>
              <a:ahLst/>
              <a:cxnLst/>
              <a:rect r="r" b="b" t="t" l="l"/>
              <a:pathLst>
                <a:path h="1562883" w="3119964">
                  <a:moveTo>
                    <a:pt x="2916764" y="0"/>
                  </a:moveTo>
                  <a:lnTo>
                    <a:pt x="0" y="0"/>
                  </a:lnTo>
                  <a:lnTo>
                    <a:pt x="0" y="1562883"/>
                  </a:lnTo>
                  <a:lnTo>
                    <a:pt x="2916764" y="1562883"/>
                  </a:lnTo>
                  <a:lnTo>
                    <a:pt x="3119964" y="781442"/>
                  </a:lnTo>
                  <a:lnTo>
                    <a:pt x="2916764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3005664" cy="163908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2444820"/>
            <a:ext cx="9528450" cy="4581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Kelp is not a plant, but an algae, as although they look similar, the various kelp structures have different functions.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2086932"/>
            <a:ext cx="11080375" cy="3764479"/>
            <a:chOff x="0" y="0"/>
            <a:chExt cx="2918288" cy="991468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18288" cy="991468"/>
            </a:xfrm>
            <a:custGeom>
              <a:avLst/>
              <a:gdLst/>
              <a:ahLst/>
              <a:cxnLst/>
              <a:rect r="r" b="b" t="t" l="l"/>
              <a:pathLst>
                <a:path h="991468" w="2918288">
                  <a:moveTo>
                    <a:pt x="2715088" y="0"/>
                  </a:moveTo>
                  <a:lnTo>
                    <a:pt x="0" y="0"/>
                  </a:lnTo>
                  <a:lnTo>
                    <a:pt x="0" y="991468"/>
                  </a:lnTo>
                  <a:lnTo>
                    <a:pt x="2715088" y="991468"/>
                  </a:lnTo>
                  <a:lnTo>
                    <a:pt x="2918288" y="495734"/>
                  </a:lnTo>
                  <a:lnTo>
                    <a:pt x="2715088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2803988" cy="106766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952845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THE ROOT-LIKE BASE OF THE KELP?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081931" y="2047164"/>
            <a:ext cx="6177369" cy="7211136"/>
          </a:xfrm>
          <a:custGeom>
            <a:avLst/>
            <a:gdLst/>
            <a:ahLst/>
            <a:cxnLst/>
            <a:rect r="r" b="b" t="t" l="l"/>
            <a:pathLst>
              <a:path h="7211136" w="6177369">
                <a:moveTo>
                  <a:pt x="0" y="0"/>
                </a:moveTo>
                <a:lnTo>
                  <a:pt x="6177369" y="0"/>
                </a:lnTo>
                <a:lnTo>
                  <a:pt x="6177369" y="7211136"/>
                </a:lnTo>
                <a:lnTo>
                  <a:pt x="0" y="7211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233" t="-14123" r="-71724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523225" y="2086932"/>
            <a:ext cx="11080375" cy="3565800"/>
            <a:chOff x="0" y="0"/>
            <a:chExt cx="2918288" cy="939141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918288" cy="939141"/>
            </a:xfrm>
            <a:custGeom>
              <a:avLst/>
              <a:gdLst/>
              <a:ahLst/>
              <a:cxnLst/>
              <a:rect r="r" b="b" t="t" l="l"/>
              <a:pathLst>
                <a:path h="939141" w="2918288">
                  <a:moveTo>
                    <a:pt x="2715088" y="0"/>
                  </a:moveTo>
                  <a:lnTo>
                    <a:pt x="0" y="0"/>
                  </a:lnTo>
                  <a:lnTo>
                    <a:pt x="0" y="939141"/>
                  </a:lnTo>
                  <a:lnTo>
                    <a:pt x="2715088" y="939141"/>
                  </a:lnTo>
                  <a:lnTo>
                    <a:pt x="2918288" y="469570"/>
                  </a:lnTo>
                  <a:lnTo>
                    <a:pt x="2715088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2803988" cy="101534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2444820"/>
            <a:ext cx="9528450" cy="2752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WHAT IS THE TERM FOR THE ROOT-LIKE BASE OF THE KELP?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1081931" y="2047164"/>
            <a:ext cx="6177369" cy="7211136"/>
          </a:xfrm>
          <a:custGeom>
            <a:avLst/>
            <a:gdLst/>
            <a:ahLst/>
            <a:cxnLst/>
            <a:rect r="r" b="b" t="t" l="l"/>
            <a:pathLst>
              <a:path h="7211136" w="6177369">
                <a:moveTo>
                  <a:pt x="0" y="0"/>
                </a:moveTo>
                <a:lnTo>
                  <a:pt x="6177369" y="0"/>
                </a:lnTo>
                <a:lnTo>
                  <a:pt x="6177369" y="7211136"/>
                </a:lnTo>
                <a:lnTo>
                  <a:pt x="0" y="72111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8233" t="-14123" r="-71724" b="0"/>
            </a:stretch>
          </a:blipFill>
        </p:spPr>
      </p:sp>
      <p:grpSp>
        <p:nvGrpSpPr>
          <p:cNvPr name="Group 9" id="9"/>
          <p:cNvGrpSpPr/>
          <p:nvPr/>
        </p:nvGrpSpPr>
        <p:grpSpPr>
          <a:xfrm rot="0">
            <a:off x="-3880462" y="6282728"/>
            <a:ext cx="11080375" cy="1970510"/>
            <a:chOff x="0" y="0"/>
            <a:chExt cx="2918288" cy="518982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918288" cy="518982"/>
            </a:xfrm>
            <a:custGeom>
              <a:avLst/>
              <a:gdLst/>
              <a:ahLst/>
              <a:cxnLst/>
              <a:rect r="r" b="b" t="t" l="l"/>
              <a:pathLst>
                <a:path h="518982" w="2918288">
                  <a:moveTo>
                    <a:pt x="2715088" y="0"/>
                  </a:moveTo>
                  <a:lnTo>
                    <a:pt x="0" y="0"/>
                  </a:lnTo>
                  <a:lnTo>
                    <a:pt x="0" y="518982"/>
                  </a:lnTo>
                  <a:lnTo>
                    <a:pt x="2715088" y="518982"/>
                  </a:lnTo>
                  <a:lnTo>
                    <a:pt x="2918288" y="259491"/>
                  </a:lnTo>
                  <a:lnTo>
                    <a:pt x="2715088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-76200"/>
              <a:ext cx="2803988" cy="595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2" id="12"/>
          <p:cNvSpPr txBox="true"/>
          <p:nvPr/>
        </p:nvSpPr>
        <p:spPr>
          <a:xfrm rot="0">
            <a:off x="1028700" y="6801258"/>
            <a:ext cx="9528450" cy="923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HOLDFAST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7831993" y="3955440"/>
            <a:ext cx="9427307" cy="5302860"/>
          </a:xfrm>
          <a:custGeom>
            <a:avLst/>
            <a:gdLst/>
            <a:ahLst/>
            <a:cxnLst/>
            <a:rect r="r" b="b" t="t" l="l"/>
            <a:pathLst>
              <a:path h="5302860" w="9427307">
                <a:moveTo>
                  <a:pt x="0" y="0"/>
                </a:moveTo>
                <a:lnTo>
                  <a:pt x="9427307" y="0"/>
                </a:lnTo>
                <a:lnTo>
                  <a:pt x="9427307" y="5302860"/>
                </a:lnTo>
                <a:lnTo>
                  <a:pt x="0" y="5302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523225" y="1403212"/>
            <a:ext cx="16695794" cy="2377740"/>
            <a:chOff x="0" y="0"/>
            <a:chExt cx="4397246" cy="62623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397246" cy="626236"/>
            </a:xfrm>
            <a:custGeom>
              <a:avLst/>
              <a:gdLst/>
              <a:ahLst/>
              <a:cxnLst/>
              <a:rect r="r" b="b" t="t" l="l"/>
              <a:pathLst>
                <a:path h="626236" w="4397246">
                  <a:moveTo>
                    <a:pt x="4194046" y="0"/>
                  </a:moveTo>
                  <a:lnTo>
                    <a:pt x="0" y="0"/>
                  </a:lnTo>
                  <a:lnTo>
                    <a:pt x="0" y="626236"/>
                  </a:lnTo>
                  <a:lnTo>
                    <a:pt x="4194046" y="626236"/>
                  </a:lnTo>
                  <a:lnTo>
                    <a:pt x="4397246" y="313118"/>
                  </a:lnTo>
                  <a:lnTo>
                    <a:pt x="419404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4282946" cy="702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PRESSURE THAT THREATENS SEAGRASS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9083"/>
          </a:xfrm>
          <a:custGeom>
            <a:avLst/>
            <a:gdLst/>
            <a:ahLst/>
            <a:cxnLst/>
            <a:rect r="r" b="b" t="t" l="l"/>
            <a:pathLst>
              <a:path h="10289083" w="18288000">
                <a:moveTo>
                  <a:pt x="0" y="0"/>
                </a:moveTo>
                <a:lnTo>
                  <a:pt x="18288000" y="0"/>
                </a:lnTo>
                <a:lnTo>
                  <a:pt x="18288000" y="10289083"/>
                </a:lnTo>
                <a:lnTo>
                  <a:pt x="0" y="102890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flipV="true">
            <a:off x="1028700" y="1028700"/>
            <a:ext cx="5776198" cy="19050"/>
          </a:xfrm>
          <a:prstGeom prst="line">
            <a:avLst/>
          </a:prstGeom>
          <a:ln cap="flat" w="2857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grpSp>
        <p:nvGrpSpPr>
          <p:cNvPr name="Group 4" id="4"/>
          <p:cNvGrpSpPr/>
          <p:nvPr/>
        </p:nvGrpSpPr>
        <p:grpSpPr>
          <a:xfrm rot="0">
            <a:off x="-4614295" y="4470158"/>
            <a:ext cx="16695794" cy="4788142"/>
            <a:chOff x="0" y="0"/>
            <a:chExt cx="4397246" cy="1261074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4397246" cy="1261074"/>
            </a:xfrm>
            <a:custGeom>
              <a:avLst/>
              <a:gdLst/>
              <a:ahLst/>
              <a:cxnLst/>
              <a:rect r="r" b="b" t="t" l="l"/>
              <a:pathLst>
                <a:path h="1261074" w="4397246">
                  <a:moveTo>
                    <a:pt x="4194046" y="0"/>
                  </a:moveTo>
                  <a:lnTo>
                    <a:pt x="0" y="0"/>
                  </a:lnTo>
                  <a:lnTo>
                    <a:pt x="0" y="1261074"/>
                  </a:lnTo>
                  <a:lnTo>
                    <a:pt x="4194046" y="1261074"/>
                  </a:lnTo>
                  <a:lnTo>
                    <a:pt x="4397246" y="630537"/>
                  </a:lnTo>
                  <a:lnTo>
                    <a:pt x="419404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76200"/>
              <a:ext cx="4282946" cy="133727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1028700" y="5454650"/>
            <a:ext cx="16230600" cy="3803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Disease</a:t>
            </a:r>
          </a:p>
          <a:p>
            <a:pPr algn="just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Building along the coast</a:t>
            </a:r>
          </a:p>
          <a:p>
            <a:pPr algn="just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Agriculture run off from fields</a:t>
            </a:r>
          </a:p>
          <a:p>
            <a:pPr algn="just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Fish farming</a:t>
            </a:r>
          </a:p>
          <a:p>
            <a:pPr algn="just" marL="1079501" indent="-539750" lvl="1">
              <a:lnSpc>
                <a:spcPts val="5000"/>
              </a:lnSpc>
              <a:buFont typeface="Arial"/>
              <a:buChar char="•"/>
            </a:pPr>
            <a:r>
              <a:rPr lang="en-US" b="true" sz="5000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Tourism e.g. boating</a:t>
            </a:r>
          </a:p>
          <a:p>
            <a:pPr algn="just">
              <a:lnSpc>
                <a:spcPts val="5000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-523225" y="1403212"/>
            <a:ext cx="16695794" cy="2377740"/>
            <a:chOff x="0" y="0"/>
            <a:chExt cx="4397246" cy="62623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4397246" cy="626236"/>
            </a:xfrm>
            <a:custGeom>
              <a:avLst/>
              <a:gdLst/>
              <a:ahLst/>
              <a:cxnLst/>
              <a:rect r="r" b="b" t="t" l="l"/>
              <a:pathLst>
                <a:path h="626236" w="4397246">
                  <a:moveTo>
                    <a:pt x="4194046" y="0"/>
                  </a:moveTo>
                  <a:lnTo>
                    <a:pt x="0" y="0"/>
                  </a:lnTo>
                  <a:lnTo>
                    <a:pt x="0" y="626236"/>
                  </a:lnTo>
                  <a:lnTo>
                    <a:pt x="4194046" y="626236"/>
                  </a:lnTo>
                  <a:lnTo>
                    <a:pt x="4397246" y="313118"/>
                  </a:lnTo>
                  <a:lnTo>
                    <a:pt x="4194046" y="0"/>
                  </a:lnTo>
                  <a:close/>
                </a:path>
              </a:pathLst>
            </a:custGeom>
            <a:solidFill>
              <a:srgbClr val="1C265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76200"/>
              <a:ext cx="4282946" cy="70243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1711333"/>
            <a:ext cx="16230600" cy="1838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 b="true">
                <a:solidFill>
                  <a:srgbClr val="FFFFFF"/>
                </a:solidFill>
                <a:latin typeface="Manrope Bold"/>
                <a:ea typeface="Manrope Bold"/>
                <a:cs typeface="Manrope Bold"/>
                <a:sym typeface="Manrope Bold"/>
              </a:rPr>
              <a:t>NAME 1 PRESSURE THAT THREATENS SEAGRASS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945470" y="4437496"/>
            <a:ext cx="4313830" cy="4820804"/>
          </a:xfrm>
          <a:custGeom>
            <a:avLst/>
            <a:gdLst/>
            <a:ahLst/>
            <a:cxnLst/>
            <a:rect r="r" b="b" t="t" l="l"/>
            <a:pathLst>
              <a:path h="4820804" w="4313830">
                <a:moveTo>
                  <a:pt x="0" y="0"/>
                </a:moveTo>
                <a:lnTo>
                  <a:pt x="4313830" y="0"/>
                </a:lnTo>
                <a:lnTo>
                  <a:pt x="4313830" y="4820804"/>
                </a:lnTo>
                <a:lnTo>
                  <a:pt x="0" y="48208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46631" t="-30444" r="-12523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6547ABFBE2F242AFD879277661EA10" ma:contentTypeVersion="18" ma:contentTypeDescription="Create a new document." ma:contentTypeScope="" ma:versionID="9829d805a1c60993912bb39660fe534f">
  <xsd:schema xmlns:xsd="http://www.w3.org/2001/XMLSchema" xmlns:xs="http://www.w3.org/2001/XMLSchema" xmlns:p="http://schemas.microsoft.com/office/2006/metadata/properties" xmlns:ns2="99f3c90c-8c54-43a3-ad5c-82c086fa7e8a" xmlns:ns3="4c038b8b-266e-4bb2-adf3-7514a4634f13" targetNamespace="http://schemas.microsoft.com/office/2006/metadata/properties" ma:root="true" ma:fieldsID="b9bde3c655fb0ba80fe715740468a878" ns2:_="" ns3:_="">
    <xsd:import namespace="99f3c90c-8c54-43a3-ad5c-82c086fa7e8a"/>
    <xsd:import namespace="4c038b8b-266e-4bb2-adf3-7514a4634f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3c90c-8c54-43a3-ad5c-82c086fa7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9585a93-df65-47db-8e10-c50681b065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038b8b-266e-4bb2-adf3-7514a4634f1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2914202-299b-41fd-a77e-c3a125e36b22}" ma:internalName="TaxCatchAll" ma:showField="CatchAllData" ma:web="4c038b8b-266e-4bb2-adf3-7514a4634f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f3c90c-8c54-43a3-ad5c-82c086fa7e8a">
      <Terms xmlns="http://schemas.microsoft.com/office/infopath/2007/PartnerControls"/>
    </lcf76f155ced4ddcb4097134ff3c332f>
    <TaxCatchAll xmlns="4c038b8b-266e-4bb2-adf3-7514a4634f13" xsi:nil="true"/>
  </documentManagement>
</p:properties>
</file>

<file path=customXml/itemProps1.xml><?xml version="1.0" encoding="utf-8"?>
<ds:datastoreItem xmlns:ds="http://schemas.openxmlformats.org/officeDocument/2006/customXml" ds:itemID="{BE29AEFB-5805-4936-9B2A-E4070EA17BE4}"/>
</file>

<file path=customXml/itemProps2.xml><?xml version="1.0" encoding="utf-8"?>
<ds:datastoreItem xmlns:ds="http://schemas.openxmlformats.org/officeDocument/2006/customXml" ds:itemID="{CC29AC76-1CEC-4671-B9B5-7FE35E3FFE9D}"/>
</file>

<file path=customXml/itemProps3.xml><?xml version="1.0" encoding="utf-8"?>
<ds:datastoreItem xmlns:ds="http://schemas.openxmlformats.org/officeDocument/2006/customXml" ds:itemID="{97D2021E-2A0D-4AFF-95E5-812220C536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KS3 Coastal Defences Quiz</dc:title>
  <cp:revision>1</cp:revision>
  <dcterms:created xsi:type="dcterms:W3CDTF">2006-08-16T00:00:00Z</dcterms:created>
  <dcterms:modified xsi:type="dcterms:W3CDTF">2011-08-01T06:04:30Z</dcterms:modified>
  <dc:identifier>DAGZdbCe47E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0x0101004F6547ABFBE2F242AFD879277661EA10</vt:lpwstr>
  </property>
</Properties>
</file>