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4.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5.xml" ContentType="application/vnd.openxmlformats-officedocument.presentationml.slide+xml"/>
  <Override PartName="/ppt/slides/slide24.xml" ContentType="application/vnd.openxmlformats-officedocument.presentationml.slide+xml"/>
  <Override PartName="/ppt/slides/slide22.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2.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8288000" cy="10287000"/>
  <p:notesSz cx="6858000" cy="9144000"/>
  <p:embeddedFontLst>
    <p:embeddedFont>
      <p:font typeface="Manrope" panose="020B0604020202020204" charset="0"/>
      <p:regular r:id="rId31"/>
    </p:embeddedFont>
    <p:embeddedFont>
      <p:font typeface="Avenir" panose="020B0604020202020204" charset="0"/>
      <p:regular r:id="rId32"/>
    </p:embeddedFont>
    <p:embeddedFont>
      <p:font typeface="Calibri" panose="020F0502020204030204" pitchFamily="34" charset="0"/>
      <p:regular r:id="rId33"/>
      <p:bold r:id="rId34"/>
      <p:italic r:id="rId35"/>
      <p:boldItalic r:id="rId36"/>
    </p:embeddedFont>
    <p:embeddedFont>
      <p:font typeface="Manrope Light" panose="020B0604020202020204" charset="0"/>
      <p:regular r:id="rId37"/>
    </p:embeddedFont>
    <p:embeddedFont>
      <p:font typeface="Manrope Bold" panose="020B0604020202020204" charset="0"/>
      <p:regular r:id="rId38"/>
    </p:embeddedFont>
    <p:embeddedFont>
      <p:font typeface="Avenir Italics" panose="020B060402020202020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5" d="100"/>
          <a:sy n="55" d="100"/>
        </p:scale>
        <p:origin x="658"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18.12.2024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1.sv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0.png"/><Relationship Id="rId4" Type="http://schemas.openxmlformats.org/officeDocument/2006/relationships/image" Target="../media/image23.svg"/></Relationships>
</file>

<file path=ppt/slides/_rels/slide7.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svg"/><Relationship Id="rId18" Type="http://schemas.openxmlformats.org/officeDocument/2006/relationships/image" Target="../media/image29.png"/><Relationship Id="rId26" Type="http://schemas.openxmlformats.org/officeDocument/2006/relationships/image" Target="../media/image33.png"/><Relationship Id="rId3" Type="http://schemas.openxmlformats.org/officeDocument/2006/relationships/image" Target="../media/image11.png"/><Relationship Id="rId21" Type="http://schemas.openxmlformats.org/officeDocument/2006/relationships/image" Target="../media/image43.svg"/><Relationship Id="rId7" Type="http://schemas.openxmlformats.org/officeDocument/2006/relationships/image" Target="../media/image23.png"/><Relationship Id="rId12" Type="http://schemas.openxmlformats.org/officeDocument/2006/relationships/image" Target="../media/image26.png"/><Relationship Id="rId17" Type="http://schemas.openxmlformats.org/officeDocument/2006/relationships/image" Target="../media/image39.svg"/><Relationship Id="rId25" Type="http://schemas.openxmlformats.org/officeDocument/2006/relationships/image" Target="../media/image47.svg"/><Relationship Id="rId2" Type="http://schemas.openxmlformats.org/officeDocument/2006/relationships/image" Target="../media/image1.png"/><Relationship Id="rId16" Type="http://schemas.openxmlformats.org/officeDocument/2006/relationships/image" Target="../media/image28.png"/><Relationship Id="rId20" Type="http://schemas.openxmlformats.org/officeDocument/2006/relationships/image" Target="../media/image30.png"/><Relationship Id="rId29"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5.png"/><Relationship Id="rId24" Type="http://schemas.openxmlformats.org/officeDocument/2006/relationships/image" Target="../media/image32.png"/><Relationship Id="rId32" Type="http://schemas.openxmlformats.org/officeDocument/2006/relationships/image" Target="../media/image36.png"/><Relationship Id="rId5" Type="http://schemas.openxmlformats.org/officeDocument/2006/relationships/image" Target="../media/image27.svg"/><Relationship Id="rId15" Type="http://schemas.openxmlformats.org/officeDocument/2006/relationships/image" Target="../media/image37.svg"/><Relationship Id="rId23" Type="http://schemas.openxmlformats.org/officeDocument/2006/relationships/image" Target="../media/image45.svg"/><Relationship Id="rId28" Type="http://schemas.openxmlformats.org/officeDocument/2006/relationships/image" Target="../media/image34.png"/><Relationship Id="rId10" Type="http://schemas.openxmlformats.org/officeDocument/2006/relationships/image" Target="../media/image32.svg"/><Relationship Id="rId19" Type="http://schemas.openxmlformats.org/officeDocument/2006/relationships/image" Target="../media/image41.svg"/><Relationship Id="rId31" Type="http://schemas.openxmlformats.org/officeDocument/2006/relationships/image" Target="../media/image53.svg"/><Relationship Id="rId4" Type="http://schemas.openxmlformats.org/officeDocument/2006/relationships/image" Target="../media/image21.png"/><Relationship Id="rId9" Type="http://schemas.openxmlformats.org/officeDocument/2006/relationships/image" Target="../media/image24.png"/><Relationship Id="rId14" Type="http://schemas.openxmlformats.org/officeDocument/2006/relationships/image" Target="../media/image27.png"/><Relationship Id="rId22" Type="http://schemas.openxmlformats.org/officeDocument/2006/relationships/image" Target="../media/image31.png"/><Relationship Id="rId27" Type="http://schemas.openxmlformats.org/officeDocument/2006/relationships/image" Target="../media/image49.svg"/><Relationship Id="rId30"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grpSp>
        <p:nvGrpSpPr>
          <p:cNvPr id="4" name="Group 4"/>
          <p:cNvGrpSpPr/>
          <p:nvPr/>
        </p:nvGrpSpPr>
        <p:grpSpPr>
          <a:xfrm>
            <a:off x="12156843" y="1028700"/>
            <a:ext cx="5102457" cy="8229600"/>
            <a:chOff x="0" y="0"/>
            <a:chExt cx="790504" cy="1274980"/>
          </a:xfrm>
        </p:grpSpPr>
        <p:sp>
          <p:nvSpPr>
            <p:cNvPr id="5" name="Freeform 5"/>
            <p:cNvSpPr/>
            <p:nvPr/>
          </p:nvSpPr>
          <p:spPr>
            <a:xfrm>
              <a:off x="0" y="0"/>
              <a:ext cx="790504" cy="1274980"/>
            </a:xfrm>
            <a:custGeom>
              <a:avLst/>
              <a:gdLst/>
              <a:ahLst/>
              <a:cxnLst/>
              <a:rect l="l" t="t" r="r" b="b"/>
              <a:pathLst>
                <a:path w="790504" h="1274980">
                  <a:moveTo>
                    <a:pt x="0" y="0"/>
                  </a:moveTo>
                  <a:lnTo>
                    <a:pt x="790504" y="0"/>
                  </a:lnTo>
                  <a:lnTo>
                    <a:pt x="790504" y="1274980"/>
                  </a:lnTo>
                  <a:lnTo>
                    <a:pt x="0" y="1274980"/>
                  </a:lnTo>
                  <a:close/>
                </a:path>
              </a:pathLst>
            </a:custGeom>
            <a:blipFill>
              <a:blip r:embed="rId3"/>
              <a:stretch>
                <a:fillRect l="-12700" r="-12700"/>
              </a:stretch>
            </a:blipFill>
          </p:spPr>
        </p:sp>
      </p:grpSp>
      <p:grpSp>
        <p:nvGrpSpPr>
          <p:cNvPr id="6" name="Group 6"/>
          <p:cNvGrpSpPr/>
          <p:nvPr/>
        </p:nvGrpSpPr>
        <p:grpSpPr>
          <a:xfrm>
            <a:off x="8435177" y="1028700"/>
            <a:ext cx="3460903" cy="4486858"/>
            <a:chOff x="0" y="0"/>
            <a:chExt cx="536185" cy="695132"/>
          </a:xfrm>
        </p:grpSpPr>
        <p:sp>
          <p:nvSpPr>
            <p:cNvPr id="7" name="Freeform 7"/>
            <p:cNvSpPr/>
            <p:nvPr/>
          </p:nvSpPr>
          <p:spPr>
            <a:xfrm>
              <a:off x="0" y="0"/>
              <a:ext cx="536185" cy="695132"/>
            </a:xfrm>
            <a:custGeom>
              <a:avLst/>
              <a:gdLst/>
              <a:ahLst/>
              <a:cxnLst/>
              <a:rect l="l" t="t" r="r" b="b"/>
              <a:pathLst>
                <a:path w="536185" h="695132">
                  <a:moveTo>
                    <a:pt x="0" y="0"/>
                  </a:moveTo>
                  <a:lnTo>
                    <a:pt x="536185" y="0"/>
                  </a:lnTo>
                  <a:lnTo>
                    <a:pt x="536185" y="695132"/>
                  </a:lnTo>
                  <a:lnTo>
                    <a:pt x="0" y="695132"/>
                  </a:lnTo>
                  <a:close/>
                </a:path>
              </a:pathLst>
            </a:custGeom>
            <a:blipFill>
              <a:blip r:embed="rId4"/>
              <a:stretch>
                <a:fillRect l="-51482" r="-51482"/>
              </a:stretch>
            </a:blipFill>
          </p:spPr>
        </p:sp>
      </p:grpSp>
      <p:grpSp>
        <p:nvGrpSpPr>
          <p:cNvPr id="8" name="Group 8"/>
          <p:cNvGrpSpPr/>
          <p:nvPr/>
        </p:nvGrpSpPr>
        <p:grpSpPr>
          <a:xfrm>
            <a:off x="8435177" y="5800149"/>
            <a:ext cx="3460903" cy="3458151"/>
            <a:chOff x="0" y="0"/>
            <a:chExt cx="536185" cy="535758"/>
          </a:xfrm>
        </p:grpSpPr>
        <p:sp>
          <p:nvSpPr>
            <p:cNvPr id="9" name="Freeform 9"/>
            <p:cNvSpPr/>
            <p:nvPr/>
          </p:nvSpPr>
          <p:spPr>
            <a:xfrm>
              <a:off x="0" y="0"/>
              <a:ext cx="536185" cy="535758"/>
            </a:xfrm>
            <a:custGeom>
              <a:avLst/>
              <a:gdLst/>
              <a:ahLst/>
              <a:cxnLst/>
              <a:rect l="l" t="t" r="r" b="b"/>
              <a:pathLst>
                <a:path w="536185" h="535758">
                  <a:moveTo>
                    <a:pt x="0" y="0"/>
                  </a:moveTo>
                  <a:lnTo>
                    <a:pt x="536185" y="0"/>
                  </a:lnTo>
                  <a:lnTo>
                    <a:pt x="536185" y="535758"/>
                  </a:lnTo>
                  <a:lnTo>
                    <a:pt x="0" y="535758"/>
                  </a:lnTo>
                  <a:close/>
                </a:path>
              </a:pathLst>
            </a:custGeom>
            <a:blipFill>
              <a:blip r:embed="rId5"/>
              <a:stretch>
                <a:fillRect l="-49974"/>
              </a:stretch>
            </a:blipFill>
          </p:spPr>
        </p:sp>
      </p:grpSp>
      <p:sp>
        <p:nvSpPr>
          <p:cNvPr id="10" name="Freeform 10"/>
          <p:cNvSpPr/>
          <p:nvPr/>
        </p:nvSpPr>
        <p:spPr>
          <a:xfrm>
            <a:off x="1028700" y="7529224"/>
            <a:ext cx="6729061" cy="1786476"/>
          </a:xfrm>
          <a:custGeom>
            <a:avLst/>
            <a:gdLst/>
            <a:ahLst/>
            <a:cxnLst/>
            <a:rect l="l" t="t" r="r" b="b"/>
            <a:pathLst>
              <a:path w="6729061" h="1786476">
                <a:moveTo>
                  <a:pt x="0" y="0"/>
                </a:moveTo>
                <a:lnTo>
                  <a:pt x="6729061" y="0"/>
                </a:lnTo>
                <a:lnTo>
                  <a:pt x="6729061" y="1786477"/>
                </a:lnTo>
                <a:lnTo>
                  <a:pt x="0" y="1786477"/>
                </a:lnTo>
                <a:lnTo>
                  <a:pt x="0" y="0"/>
                </a:lnTo>
                <a:close/>
              </a:path>
            </a:pathLst>
          </a:custGeom>
          <a:blipFill>
            <a:blip r:embed="rId6"/>
            <a:stretch>
              <a:fillRect/>
            </a:stretch>
          </a:blipFill>
        </p:spPr>
      </p:sp>
      <p:sp>
        <p:nvSpPr>
          <p:cNvPr id="11" name="TextBox 11"/>
          <p:cNvSpPr txBox="1"/>
          <p:nvPr/>
        </p:nvSpPr>
        <p:spPr>
          <a:xfrm>
            <a:off x="1028700" y="1346674"/>
            <a:ext cx="4123280"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EROSION</a:t>
            </a:r>
          </a:p>
        </p:txBody>
      </p:sp>
      <p:sp>
        <p:nvSpPr>
          <p:cNvPr id="12" name="TextBox 12"/>
          <p:cNvSpPr txBox="1"/>
          <p:nvPr/>
        </p:nvSpPr>
        <p:spPr>
          <a:xfrm>
            <a:off x="1028700" y="3506060"/>
            <a:ext cx="5776198" cy="1825626"/>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Explore the impact of climate change on our coastlines...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8115300"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10309839" y="1028700"/>
            <a:ext cx="6949461" cy="8229600"/>
          </a:xfrm>
          <a:custGeom>
            <a:avLst/>
            <a:gdLst/>
            <a:ahLst/>
            <a:cxnLst/>
            <a:rect l="l" t="t" r="r" b="b"/>
            <a:pathLst>
              <a:path w="6949461" h="8229600">
                <a:moveTo>
                  <a:pt x="0" y="0"/>
                </a:moveTo>
                <a:lnTo>
                  <a:pt x="6949461" y="0"/>
                </a:lnTo>
                <a:lnTo>
                  <a:pt x="6949461" y="8229600"/>
                </a:lnTo>
                <a:lnTo>
                  <a:pt x="0" y="8229600"/>
                </a:lnTo>
                <a:lnTo>
                  <a:pt x="0" y="0"/>
                </a:lnTo>
                <a:close/>
              </a:path>
            </a:pathLst>
          </a:custGeom>
          <a:blipFill>
            <a:blip r:embed="rId3"/>
            <a:stretch>
              <a:fillRect l="-81417" t="-1493"/>
            </a:stretch>
          </a:blipFill>
        </p:spPr>
      </p:sp>
      <p:sp>
        <p:nvSpPr>
          <p:cNvPr id="5" name="TextBox 5"/>
          <p:cNvSpPr txBox="1"/>
          <p:nvPr/>
        </p:nvSpPr>
        <p:spPr>
          <a:xfrm>
            <a:off x="1028700" y="4337049"/>
            <a:ext cx="6509305" cy="4921251"/>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Have a discussion, and think about your local coastal area, what would you protect, and why? </a:t>
            </a:r>
          </a:p>
          <a:p>
            <a:pPr algn="l">
              <a:lnSpc>
                <a:spcPts val="4899"/>
              </a:lnSpc>
            </a:pPr>
            <a:endParaRPr lang="en-US" sz="3499">
              <a:solidFill>
                <a:srgbClr val="FFFFFF"/>
              </a:solidFill>
              <a:latin typeface="Manrope"/>
              <a:ea typeface="Manrope"/>
              <a:cs typeface="Manrope"/>
              <a:sym typeface="Manrope"/>
            </a:endParaRPr>
          </a:p>
          <a:p>
            <a:pPr algn="l">
              <a:lnSpc>
                <a:spcPts val="4899"/>
              </a:lnSpc>
            </a:pPr>
            <a:r>
              <a:rPr lang="en-US" sz="3499" i="1">
                <a:solidFill>
                  <a:srgbClr val="FFFFFF"/>
                </a:solidFill>
                <a:latin typeface="Avenir Italics"/>
                <a:ea typeface="Avenir Italics"/>
                <a:cs typeface="Avenir Italics"/>
                <a:sym typeface="Avenir Italics"/>
              </a:rPr>
              <a:t>Is it a business, homes, a historical landmark, maybe even your favourite beach?</a:t>
            </a:r>
          </a:p>
        </p:txBody>
      </p:sp>
      <p:sp>
        <p:nvSpPr>
          <p:cNvPr id="6" name="TextBox 6"/>
          <p:cNvSpPr txBox="1"/>
          <p:nvPr/>
        </p:nvSpPr>
        <p:spPr>
          <a:xfrm>
            <a:off x="1028700" y="1346674"/>
            <a:ext cx="8115300"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COASTAL MANAGEMENT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8115300"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9445182" y="2025015"/>
            <a:ext cx="7814118" cy="7233285"/>
          </a:xfrm>
          <a:custGeom>
            <a:avLst/>
            <a:gdLst/>
            <a:ahLst/>
            <a:cxnLst/>
            <a:rect l="l" t="t" r="r" b="b"/>
            <a:pathLst>
              <a:path w="7814118" h="7233285">
                <a:moveTo>
                  <a:pt x="0" y="0"/>
                </a:moveTo>
                <a:lnTo>
                  <a:pt x="7814118" y="0"/>
                </a:lnTo>
                <a:lnTo>
                  <a:pt x="7814118" y="7233285"/>
                </a:lnTo>
                <a:lnTo>
                  <a:pt x="0" y="7233285"/>
                </a:lnTo>
                <a:lnTo>
                  <a:pt x="0" y="0"/>
                </a:lnTo>
                <a:close/>
              </a:path>
            </a:pathLst>
          </a:custGeom>
          <a:blipFill>
            <a:blip r:embed="rId3"/>
            <a:stretch>
              <a:fillRect l="-50884" t="-8598"/>
            </a:stretch>
          </a:blipFill>
        </p:spPr>
      </p:sp>
      <p:sp>
        <p:nvSpPr>
          <p:cNvPr id="5" name="TextBox 5"/>
          <p:cNvSpPr txBox="1"/>
          <p:nvPr/>
        </p:nvSpPr>
        <p:spPr>
          <a:xfrm>
            <a:off x="1028700" y="4256091"/>
            <a:ext cx="6509305" cy="3683001"/>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There are 2 types of coastal defences that we can employ:</a:t>
            </a:r>
          </a:p>
          <a:p>
            <a:pPr algn="l">
              <a:lnSpc>
                <a:spcPts val="4899"/>
              </a:lnSpc>
            </a:pPr>
            <a:endParaRPr lang="en-US" sz="3499">
              <a:solidFill>
                <a:srgbClr val="FFFFFF"/>
              </a:solidFill>
              <a:latin typeface="Manrope"/>
              <a:ea typeface="Manrope"/>
              <a:cs typeface="Manrope"/>
              <a:sym typeface="Manrope"/>
            </a:endParaRPr>
          </a:p>
          <a:p>
            <a:pPr algn="l">
              <a:lnSpc>
                <a:spcPts val="4899"/>
              </a:lnSpc>
            </a:pPr>
            <a:r>
              <a:rPr lang="en-US" sz="3499">
                <a:solidFill>
                  <a:srgbClr val="FFFFFF"/>
                </a:solidFill>
                <a:latin typeface="Manrope"/>
                <a:ea typeface="Manrope"/>
                <a:cs typeface="Manrope"/>
                <a:sym typeface="Manrope"/>
              </a:rPr>
              <a:t>Hard Engineering</a:t>
            </a:r>
          </a:p>
          <a:p>
            <a:pPr algn="l">
              <a:lnSpc>
                <a:spcPts val="4899"/>
              </a:lnSpc>
            </a:pPr>
            <a:endParaRPr lang="en-US" sz="3499">
              <a:solidFill>
                <a:srgbClr val="FFFFFF"/>
              </a:solidFill>
              <a:latin typeface="Manrope"/>
              <a:ea typeface="Manrope"/>
              <a:cs typeface="Manrope"/>
              <a:sym typeface="Manrope"/>
            </a:endParaRPr>
          </a:p>
          <a:p>
            <a:pPr algn="l">
              <a:lnSpc>
                <a:spcPts val="4899"/>
              </a:lnSpc>
            </a:pPr>
            <a:r>
              <a:rPr lang="en-US" sz="3499">
                <a:solidFill>
                  <a:srgbClr val="FFFFFF"/>
                </a:solidFill>
                <a:latin typeface="Manrope"/>
                <a:ea typeface="Manrope"/>
                <a:cs typeface="Manrope"/>
                <a:sym typeface="Manrope"/>
              </a:rPr>
              <a:t>Soft Engineering</a:t>
            </a:r>
          </a:p>
        </p:txBody>
      </p:sp>
      <p:sp>
        <p:nvSpPr>
          <p:cNvPr id="6" name="TextBox 6"/>
          <p:cNvSpPr txBox="1"/>
          <p:nvPr/>
        </p:nvSpPr>
        <p:spPr>
          <a:xfrm>
            <a:off x="1028700" y="1346674"/>
            <a:ext cx="8115300"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COASTAL DEFENCES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8115300"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9683578" y="2291553"/>
            <a:ext cx="7575722" cy="6885788"/>
          </a:xfrm>
          <a:custGeom>
            <a:avLst/>
            <a:gdLst/>
            <a:ahLst/>
            <a:cxnLst/>
            <a:rect l="l" t="t" r="r" b="b"/>
            <a:pathLst>
              <a:path w="7575722" h="6885788">
                <a:moveTo>
                  <a:pt x="0" y="0"/>
                </a:moveTo>
                <a:lnTo>
                  <a:pt x="7575722" y="0"/>
                </a:lnTo>
                <a:lnTo>
                  <a:pt x="7575722" y="6885789"/>
                </a:lnTo>
                <a:lnTo>
                  <a:pt x="0" y="6885789"/>
                </a:lnTo>
                <a:lnTo>
                  <a:pt x="0" y="0"/>
                </a:lnTo>
                <a:close/>
              </a:path>
            </a:pathLst>
          </a:custGeom>
          <a:blipFill>
            <a:blip r:embed="rId3"/>
            <a:stretch>
              <a:fillRect l="-61587"/>
            </a:stretch>
          </a:blipFill>
        </p:spPr>
      </p:sp>
      <p:sp>
        <p:nvSpPr>
          <p:cNvPr id="5" name="TextBox 5"/>
          <p:cNvSpPr txBox="1"/>
          <p:nvPr/>
        </p:nvSpPr>
        <p:spPr>
          <a:xfrm>
            <a:off x="1028700" y="4256091"/>
            <a:ext cx="6509305" cy="1206501"/>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This includes built defences, such as...</a:t>
            </a:r>
          </a:p>
        </p:txBody>
      </p:sp>
      <p:sp>
        <p:nvSpPr>
          <p:cNvPr id="6" name="TextBox 6"/>
          <p:cNvSpPr txBox="1"/>
          <p:nvPr/>
        </p:nvSpPr>
        <p:spPr>
          <a:xfrm>
            <a:off x="1028700" y="1346674"/>
            <a:ext cx="8115300"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HARD ENGINEERING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8115300"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8115300"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SEA WALLS</a:t>
            </a:r>
          </a:p>
        </p:txBody>
      </p:sp>
      <p:sp>
        <p:nvSpPr>
          <p:cNvPr id="5" name="Freeform 5"/>
          <p:cNvSpPr/>
          <p:nvPr/>
        </p:nvSpPr>
        <p:spPr>
          <a:xfrm>
            <a:off x="1028700" y="2301078"/>
            <a:ext cx="16230600" cy="7116584"/>
          </a:xfrm>
          <a:custGeom>
            <a:avLst/>
            <a:gdLst/>
            <a:ahLst/>
            <a:cxnLst/>
            <a:rect l="l" t="t" r="r" b="b"/>
            <a:pathLst>
              <a:path w="16230600" h="7116584">
                <a:moveTo>
                  <a:pt x="0" y="0"/>
                </a:moveTo>
                <a:lnTo>
                  <a:pt x="16230600" y="0"/>
                </a:lnTo>
                <a:lnTo>
                  <a:pt x="16230600" y="7116584"/>
                </a:lnTo>
                <a:lnTo>
                  <a:pt x="0" y="7116584"/>
                </a:lnTo>
                <a:lnTo>
                  <a:pt x="0" y="0"/>
                </a:lnTo>
                <a:close/>
              </a:path>
            </a:pathLst>
          </a:custGeom>
          <a:blipFill>
            <a:blip r:embed="rId3"/>
            <a:stretch>
              <a:fillRect t="-14143" b="-14143"/>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8115300"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1028700" y="2519141"/>
            <a:ext cx="16230600" cy="6739159"/>
          </a:xfrm>
          <a:custGeom>
            <a:avLst/>
            <a:gdLst/>
            <a:ahLst/>
            <a:cxnLst/>
            <a:rect l="l" t="t" r="r" b="b"/>
            <a:pathLst>
              <a:path w="16230600" h="6739159">
                <a:moveTo>
                  <a:pt x="0" y="0"/>
                </a:moveTo>
                <a:lnTo>
                  <a:pt x="16230600" y="0"/>
                </a:lnTo>
                <a:lnTo>
                  <a:pt x="16230600" y="6739159"/>
                </a:lnTo>
                <a:lnTo>
                  <a:pt x="0" y="6739159"/>
                </a:lnTo>
                <a:lnTo>
                  <a:pt x="0" y="0"/>
                </a:lnTo>
                <a:close/>
              </a:path>
            </a:pathLst>
          </a:custGeom>
          <a:blipFill>
            <a:blip r:embed="rId3"/>
            <a:stretch>
              <a:fillRect t="-89836" b="-2835"/>
            </a:stretch>
          </a:blipFill>
        </p:spPr>
      </p:sp>
      <p:sp>
        <p:nvSpPr>
          <p:cNvPr id="5" name="TextBox 5"/>
          <p:cNvSpPr txBox="1"/>
          <p:nvPr/>
        </p:nvSpPr>
        <p:spPr>
          <a:xfrm>
            <a:off x="1028700" y="1346674"/>
            <a:ext cx="8115300"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BREAKWATERS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8115300"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8115300"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GABIONS</a:t>
            </a:r>
          </a:p>
        </p:txBody>
      </p:sp>
      <p:sp>
        <p:nvSpPr>
          <p:cNvPr id="5" name="Freeform 5"/>
          <p:cNvSpPr/>
          <p:nvPr/>
        </p:nvSpPr>
        <p:spPr>
          <a:xfrm>
            <a:off x="6234531" y="1747676"/>
            <a:ext cx="11024769" cy="7510624"/>
          </a:xfrm>
          <a:custGeom>
            <a:avLst/>
            <a:gdLst/>
            <a:ahLst/>
            <a:cxnLst/>
            <a:rect l="l" t="t" r="r" b="b"/>
            <a:pathLst>
              <a:path w="11024769" h="7510624">
                <a:moveTo>
                  <a:pt x="0" y="0"/>
                </a:moveTo>
                <a:lnTo>
                  <a:pt x="11024769" y="0"/>
                </a:lnTo>
                <a:lnTo>
                  <a:pt x="11024769" y="7510624"/>
                </a:lnTo>
                <a:lnTo>
                  <a:pt x="0" y="7510624"/>
                </a:lnTo>
                <a:lnTo>
                  <a:pt x="0" y="0"/>
                </a:lnTo>
                <a:close/>
              </a:path>
            </a:pathLst>
          </a:custGeom>
          <a:blipFill>
            <a:blip r:embed="rId3"/>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8115300"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783333" y="2844037"/>
            <a:ext cx="16475967" cy="6589362"/>
          </a:xfrm>
          <a:custGeom>
            <a:avLst/>
            <a:gdLst/>
            <a:ahLst/>
            <a:cxnLst/>
            <a:rect l="l" t="t" r="r" b="b"/>
            <a:pathLst>
              <a:path w="16475967" h="6589362">
                <a:moveTo>
                  <a:pt x="0" y="0"/>
                </a:moveTo>
                <a:lnTo>
                  <a:pt x="16475967" y="0"/>
                </a:lnTo>
                <a:lnTo>
                  <a:pt x="16475967" y="6589362"/>
                </a:lnTo>
                <a:lnTo>
                  <a:pt x="0" y="6589362"/>
                </a:lnTo>
                <a:lnTo>
                  <a:pt x="0" y="0"/>
                </a:lnTo>
                <a:close/>
              </a:path>
            </a:pathLst>
          </a:custGeom>
          <a:blipFill>
            <a:blip r:embed="rId3"/>
            <a:stretch>
              <a:fillRect t="-23138" b="-64390"/>
            </a:stretch>
          </a:blipFill>
        </p:spPr>
      </p:sp>
      <p:sp>
        <p:nvSpPr>
          <p:cNvPr id="5" name="TextBox 5"/>
          <p:cNvSpPr txBox="1"/>
          <p:nvPr/>
        </p:nvSpPr>
        <p:spPr>
          <a:xfrm>
            <a:off x="1028700" y="1346674"/>
            <a:ext cx="8115300"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GROYNES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8115300"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9683578" y="2291553"/>
            <a:ext cx="7575722" cy="6885788"/>
          </a:xfrm>
          <a:custGeom>
            <a:avLst/>
            <a:gdLst/>
            <a:ahLst/>
            <a:cxnLst/>
            <a:rect l="l" t="t" r="r" b="b"/>
            <a:pathLst>
              <a:path w="7575722" h="6885788">
                <a:moveTo>
                  <a:pt x="0" y="0"/>
                </a:moveTo>
                <a:lnTo>
                  <a:pt x="7575722" y="0"/>
                </a:lnTo>
                <a:lnTo>
                  <a:pt x="7575722" y="6885789"/>
                </a:lnTo>
                <a:lnTo>
                  <a:pt x="0" y="6885789"/>
                </a:lnTo>
                <a:lnTo>
                  <a:pt x="0" y="0"/>
                </a:lnTo>
                <a:close/>
              </a:path>
            </a:pathLst>
          </a:custGeom>
          <a:blipFill>
            <a:blip r:embed="rId3"/>
            <a:stretch>
              <a:fillRect l="-61587"/>
            </a:stretch>
          </a:blipFill>
        </p:spPr>
      </p:sp>
      <p:sp>
        <p:nvSpPr>
          <p:cNvPr id="5" name="TextBox 5"/>
          <p:cNvSpPr txBox="1"/>
          <p:nvPr/>
        </p:nvSpPr>
        <p:spPr>
          <a:xfrm>
            <a:off x="1028700" y="4256091"/>
            <a:ext cx="6509305" cy="1206501"/>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This includes natural defences, such as...</a:t>
            </a:r>
          </a:p>
        </p:txBody>
      </p:sp>
      <p:sp>
        <p:nvSpPr>
          <p:cNvPr id="6" name="TextBox 6"/>
          <p:cNvSpPr txBox="1"/>
          <p:nvPr/>
        </p:nvSpPr>
        <p:spPr>
          <a:xfrm>
            <a:off x="1028700" y="1346674"/>
            <a:ext cx="8115300"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SOFT ENGINEERING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8115300"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1028700" y="2740488"/>
            <a:ext cx="16230600" cy="6517812"/>
          </a:xfrm>
          <a:custGeom>
            <a:avLst/>
            <a:gdLst/>
            <a:ahLst/>
            <a:cxnLst/>
            <a:rect l="l" t="t" r="r" b="b"/>
            <a:pathLst>
              <a:path w="16230600" h="6517812">
                <a:moveTo>
                  <a:pt x="0" y="0"/>
                </a:moveTo>
                <a:lnTo>
                  <a:pt x="16230600" y="0"/>
                </a:lnTo>
                <a:lnTo>
                  <a:pt x="16230600" y="6517812"/>
                </a:lnTo>
                <a:lnTo>
                  <a:pt x="0" y="6517812"/>
                </a:lnTo>
                <a:lnTo>
                  <a:pt x="0" y="0"/>
                </a:lnTo>
                <a:close/>
              </a:path>
            </a:pathLst>
          </a:custGeom>
          <a:blipFill>
            <a:blip r:embed="rId3"/>
            <a:stretch>
              <a:fillRect t="-32643" b="-32643"/>
            </a:stretch>
          </a:blipFill>
        </p:spPr>
      </p:sp>
      <p:sp>
        <p:nvSpPr>
          <p:cNvPr id="5" name="TextBox 5"/>
          <p:cNvSpPr txBox="1"/>
          <p:nvPr/>
        </p:nvSpPr>
        <p:spPr>
          <a:xfrm>
            <a:off x="1028700" y="1346674"/>
            <a:ext cx="8115300"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SAND DUNES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8115300"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1028700" y="2661942"/>
            <a:ext cx="16230600" cy="6596358"/>
          </a:xfrm>
          <a:custGeom>
            <a:avLst/>
            <a:gdLst/>
            <a:ahLst/>
            <a:cxnLst/>
            <a:rect l="l" t="t" r="r" b="b"/>
            <a:pathLst>
              <a:path w="16230600" h="6596358">
                <a:moveTo>
                  <a:pt x="0" y="0"/>
                </a:moveTo>
                <a:lnTo>
                  <a:pt x="16230600" y="0"/>
                </a:lnTo>
                <a:lnTo>
                  <a:pt x="16230600" y="6596358"/>
                </a:lnTo>
                <a:lnTo>
                  <a:pt x="0" y="6596358"/>
                </a:lnTo>
                <a:lnTo>
                  <a:pt x="0" y="0"/>
                </a:lnTo>
                <a:close/>
              </a:path>
            </a:pathLst>
          </a:custGeom>
          <a:blipFill>
            <a:blip r:embed="rId3"/>
            <a:stretch>
              <a:fillRect t="-31960" b="-31960"/>
            </a:stretch>
          </a:blipFill>
        </p:spPr>
      </p:sp>
      <p:sp>
        <p:nvSpPr>
          <p:cNvPr id="5" name="TextBox 5"/>
          <p:cNvSpPr txBox="1"/>
          <p:nvPr/>
        </p:nvSpPr>
        <p:spPr>
          <a:xfrm>
            <a:off x="1028700" y="1346674"/>
            <a:ext cx="8115300"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KELP FORESTS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grpSp>
        <p:nvGrpSpPr>
          <p:cNvPr id="4" name="Group 4"/>
          <p:cNvGrpSpPr/>
          <p:nvPr/>
        </p:nvGrpSpPr>
        <p:grpSpPr>
          <a:xfrm>
            <a:off x="9023150" y="1028700"/>
            <a:ext cx="8236150" cy="8220935"/>
            <a:chOff x="0" y="0"/>
            <a:chExt cx="536185" cy="535194"/>
          </a:xfrm>
        </p:grpSpPr>
        <p:sp>
          <p:nvSpPr>
            <p:cNvPr id="5" name="Freeform 5"/>
            <p:cNvSpPr/>
            <p:nvPr/>
          </p:nvSpPr>
          <p:spPr>
            <a:xfrm>
              <a:off x="0" y="0"/>
              <a:ext cx="536185" cy="535194"/>
            </a:xfrm>
            <a:custGeom>
              <a:avLst/>
              <a:gdLst/>
              <a:ahLst/>
              <a:cxnLst/>
              <a:rect l="l" t="t" r="r" b="b"/>
              <a:pathLst>
                <a:path w="536185" h="535194">
                  <a:moveTo>
                    <a:pt x="0" y="0"/>
                  </a:moveTo>
                  <a:lnTo>
                    <a:pt x="536185" y="0"/>
                  </a:lnTo>
                  <a:lnTo>
                    <a:pt x="536185" y="535194"/>
                  </a:lnTo>
                  <a:lnTo>
                    <a:pt x="0" y="535194"/>
                  </a:lnTo>
                  <a:close/>
                </a:path>
              </a:pathLst>
            </a:custGeom>
            <a:blipFill>
              <a:blip r:embed="rId3"/>
              <a:stretch>
                <a:fillRect l="-25049" r="-25049"/>
              </a:stretch>
            </a:blipFill>
          </p:spPr>
        </p:sp>
      </p:grpSp>
      <p:sp>
        <p:nvSpPr>
          <p:cNvPr id="6" name="TextBox 6"/>
          <p:cNvSpPr txBox="1"/>
          <p:nvPr/>
        </p:nvSpPr>
        <p:spPr>
          <a:xfrm>
            <a:off x="1028700" y="1346674"/>
            <a:ext cx="5273520"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LEARNING OUTCOMES</a:t>
            </a:r>
          </a:p>
        </p:txBody>
      </p:sp>
      <p:sp>
        <p:nvSpPr>
          <p:cNvPr id="7" name="TextBox 7"/>
          <p:cNvSpPr txBox="1"/>
          <p:nvPr/>
        </p:nvSpPr>
        <p:spPr>
          <a:xfrm>
            <a:off x="1028700" y="3506060"/>
            <a:ext cx="5776198" cy="5219700"/>
          </a:xfrm>
          <a:prstGeom prst="rect">
            <a:avLst/>
          </a:prstGeom>
        </p:spPr>
        <p:txBody>
          <a:bodyPr lIns="0" tIns="0" rIns="0" bIns="0" rtlCol="0" anchor="t">
            <a:spAutoFit/>
          </a:bodyPr>
          <a:lstStyle/>
          <a:p>
            <a:pPr algn="l">
              <a:lnSpc>
                <a:spcPts val="4199"/>
              </a:lnSpc>
            </a:pPr>
            <a:r>
              <a:rPr lang="en-US" sz="2999">
                <a:solidFill>
                  <a:srgbClr val="FFFFFF"/>
                </a:solidFill>
                <a:latin typeface="Manrope Light"/>
                <a:ea typeface="Manrope Light"/>
                <a:cs typeface="Manrope Light"/>
                <a:sym typeface="Manrope Light"/>
              </a:rPr>
              <a:t>By the end of this presentation you will have learned:</a:t>
            </a:r>
          </a:p>
          <a:p>
            <a:pPr algn="l">
              <a:lnSpc>
                <a:spcPts val="4199"/>
              </a:lnSpc>
            </a:pPr>
            <a:endParaRPr lang="en-US" sz="2999">
              <a:solidFill>
                <a:srgbClr val="FFFFFF"/>
              </a:solidFill>
              <a:latin typeface="Manrope Light"/>
              <a:ea typeface="Manrope Light"/>
              <a:cs typeface="Manrope Light"/>
              <a:sym typeface="Manrope Light"/>
            </a:endParaRPr>
          </a:p>
          <a:p>
            <a:pPr marL="647697" lvl="1" indent="-323848" algn="l">
              <a:lnSpc>
                <a:spcPts val="4199"/>
              </a:lnSpc>
              <a:buFont typeface="Arial"/>
              <a:buChar char="•"/>
            </a:pPr>
            <a:r>
              <a:rPr lang="en-US" sz="2999">
                <a:solidFill>
                  <a:srgbClr val="FFFFFF"/>
                </a:solidFill>
                <a:latin typeface="Manrope Light"/>
                <a:ea typeface="Manrope Light"/>
                <a:cs typeface="Manrope Light"/>
                <a:sym typeface="Manrope Light"/>
              </a:rPr>
              <a:t>Why coastal geology is important</a:t>
            </a:r>
          </a:p>
          <a:p>
            <a:pPr marL="647697" lvl="1" indent="-323848" algn="l">
              <a:lnSpc>
                <a:spcPts val="4199"/>
              </a:lnSpc>
              <a:buFont typeface="Arial"/>
              <a:buChar char="•"/>
            </a:pPr>
            <a:r>
              <a:rPr lang="en-US" sz="2999">
                <a:solidFill>
                  <a:srgbClr val="FFFFFF"/>
                </a:solidFill>
                <a:latin typeface="Manrope Light"/>
                <a:ea typeface="Manrope Light"/>
                <a:cs typeface="Manrope Light"/>
                <a:sym typeface="Manrope Light"/>
              </a:rPr>
              <a:t>The difference between hard and soft engineering</a:t>
            </a:r>
          </a:p>
          <a:p>
            <a:pPr marL="647697" lvl="1" indent="-323848" algn="l">
              <a:lnSpc>
                <a:spcPts val="4199"/>
              </a:lnSpc>
              <a:buFont typeface="Arial"/>
              <a:buChar char="•"/>
            </a:pPr>
            <a:r>
              <a:rPr lang="en-US" sz="2999">
                <a:solidFill>
                  <a:srgbClr val="FFFFFF"/>
                </a:solidFill>
                <a:latin typeface="Manrope Light"/>
                <a:ea typeface="Manrope Light"/>
                <a:cs typeface="Manrope Light"/>
                <a:sym typeface="Manrope Light"/>
              </a:rPr>
              <a:t>The pros and cons of each</a:t>
            </a:r>
          </a:p>
          <a:p>
            <a:pPr marL="647697" lvl="1" indent="-323848" algn="l">
              <a:lnSpc>
                <a:spcPts val="4199"/>
              </a:lnSpc>
              <a:buFont typeface="Arial"/>
              <a:buChar char="•"/>
            </a:pPr>
            <a:r>
              <a:rPr lang="en-US" sz="2999">
                <a:solidFill>
                  <a:srgbClr val="FFFFFF"/>
                </a:solidFill>
                <a:latin typeface="Manrope Light"/>
                <a:ea typeface="Manrope Light"/>
                <a:cs typeface="Manrope Light"/>
                <a:sym typeface="Manrope Light"/>
              </a:rPr>
              <a:t>How our coastal defences are managed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8115300"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8115300"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SEAGRASS MEADOWS</a:t>
            </a:r>
          </a:p>
        </p:txBody>
      </p:sp>
      <p:sp>
        <p:nvSpPr>
          <p:cNvPr id="5" name="Freeform 5"/>
          <p:cNvSpPr/>
          <p:nvPr/>
        </p:nvSpPr>
        <p:spPr>
          <a:xfrm>
            <a:off x="1028700" y="3527248"/>
            <a:ext cx="16230600" cy="5731052"/>
          </a:xfrm>
          <a:custGeom>
            <a:avLst/>
            <a:gdLst/>
            <a:ahLst/>
            <a:cxnLst/>
            <a:rect l="l" t="t" r="r" b="b"/>
            <a:pathLst>
              <a:path w="16230600" h="5731052">
                <a:moveTo>
                  <a:pt x="0" y="0"/>
                </a:moveTo>
                <a:lnTo>
                  <a:pt x="16230600" y="0"/>
                </a:lnTo>
                <a:lnTo>
                  <a:pt x="16230600" y="5731052"/>
                </a:lnTo>
                <a:lnTo>
                  <a:pt x="0" y="5731052"/>
                </a:lnTo>
                <a:lnTo>
                  <a:pt x="0" y="0"/>
                </a:lnTo>
                <a:close/>
              </a:path>
            </a:pathLst>
          </a:custGeom>
          <a:blipFill>
            <a:blip r:embed="rId3"/>
            <a:stretch>
              <a:fillRect t="-76232" b="-12570"/>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8115300"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1028700" y="2637155"/>
            <a:ext cx="16230600" cy="6621145"/>
          </a:xfrm>
          <a:custGeom>
            <a:avLst/>
            <a:gdLst/>
            <a:ahLst/>
            <a:cxnLst/>
            <a:rect l="l" t="t" r="r" b="b"/>
            <a:pathLst>
              <a:path w="16230600" h="6621145">
                <a:moveTo>
                  <a:pt x="0" y="0"/>
                </a:moveTo>
                <a:lnTo>
                  <a:pt x="16230600" y="0"/>
                </a:lnTo>
                <a:lnTo>
                  <a:pt x="16230600" y="6621145"/>
                </a:lnTo>
                <a:lnTo>
                  <a:pt x="0" y="6621145"/>
                </a:lnTo>
                <a:lnTo>
                  <a:pt x="0" y="0"/>
                </a:lnTo>
                <a:close/>
              </a:path>
            </a:pathLst>
          </a:custGeom>
          <a:blipFill>
            <a:blip r:embed="rId3"/>
            <a:stretch>
              <a:fillRect t="-41924" b="-41924"/>
            </a:stretch>
          </a:blipFill>
        </p:spPr>
      </p:sp>
      <p:sp>
        <p:nvSpPr>
          <p:cNvPr id="5" name="TextBox 5"/>
          <p:cNvSpPr txBox="1"/>
          <p:nvPr/>
        </p:nvSpPr>
        <p:spPr>
          <a:xfrm>
            <a:off x="1028700" y="1346674"/>
            <a:ext cx="8115300"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OYSTER REEFS</a:t>
            </a:r>
          </a:p>
        </p:txBody>
      </p:sp>
      <p:sp>
        <p:nvSpPr>
          <p:cNvPr id="6" name="TextBox 6"/>
          <p:cNvSpPr txBox="1"/>
          <p:nvPr/>
        </p:nvSpPr>
        <p:spPr>
          <a:xfrm>
            <a:off x="1104900" y="9372600"/>
            <a:ext cx="16230600" cy="200884"/>
          </a:xfrm>
          <a:prstGeom prst="rect">
            <a:avLst/>
          </a:prstGeom>
        </p:spPr>
        <p:txBody>
          <a:bodyPr lIns="0" tIns="0" rIns="0" bIns="0" rtlCol="0" anchor="t">
            <a:spAutoFit/>
          </a:bodyPr>
          <a:lstStyle/>
          <a:p>
            <a:pPr algn="l">
              <a:lnSpc>
                <a:spcPts val="1533"/>
              </a:lnSpc>
              <a:spcBef>
                <a:spcPct val="0"/>
              </a:spcBef>
            </a:pPr>
            <a:r>
              <a:rPr lang="en-US" sz="1533" b="1">
                <a:solidFill>
                  <a:srgbClr val="FFFFFF"/>
                </a:solidFill>
                <a:latin typeface="Manrope Bold"/>
                <a:ea typeface="Manrope Bold"/>
                <a:cs typeface="Manrope Bold"/>
                <a:sym typeface="Manrope Bold"/>
              </a:rPr>
              <a:t>Pouvreau Stephane (2017). Underwater images of the last native oysters beds in Brittany (France). Ifremer. https://doi.org/10.24351/48842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8115300" cy="19050"/>
          </a:xfrm>
          <a:prstGeom prst="line">
            <a:avLst/>
          </a:prstGeom>
          <a:ln w="285750" cap="flat">
            <a:solidFill>
              <a:srgbClr val="FFFFFF"/>
            </a:solidFill>
            <a:prstDash val="solid"/>
            <a:headEnd type="none" w="sm" len="sm"/>
            <a:tailEnd type="none" w="sm" len="sm"/>
          </a:ln>
        </p:spPr>
      </p:sp>
      <p:graphicFrame>
        <p:nvGraphicFramePr>
          <p:cNvPr id="4" name="Table 4"/>
          <p:cNvGraphicFramePr>
            <a:graphicFrameLocks noGrp="1"/>
          </p:cNvGraphicFramePr>
          <p:nvPr/>
        </p:nvGraphicFramePr>
        <p:xfrm>
          <a:off x="1028700" y="3996557"/>
          <a:ext cx="16230600" cy="5638342"/>
        </p:xfrm>
        <a:graphic>
          <a:graphicData uri="http://schemas.openxmlformats.org/drawingml/2006/table">
            <a:tbl>
              <a:tblPr/>
              <a:tblGrid>
                <a:gridCol w="4048103">
                  <a:extLst>
                    <a:ext uri="{9D8B030D-6E8A-4147-A177-3AD203B41FA5}">
                      <a16:colId xmlns:a16="http://schemas.microsoft.com/office/drawing/2014/main" val="20000"/>
                    </a:ext>
                  </a:extLst>
                </a:gridCol>
                <a:gridCol w="4067197">
                  <a:extLst>
                    <a:ext uri="{9D8B030D-6E8A-4147-A177-3AD203B41FA5}">
                      <a16:colId xmlns:a16="http://schemas.microsoft.com/office/drawing/2014/main" val="20001"/>
                    </a:ext>
                  </a:extLst>
                </a:gridCol>
                <a:gridCol w="4003788">
                  <a:extLst>
                    <a:ext uri="{9D8B030D-6E8A-4147-A177-3AD203B41FA5}">
                      <a16:colId xmlns:a16="http://schemas.microsoft.com/office/drawing/2014/main" val="20002"/>
                    </a:ext>
                  </a:extLst>
                </a:gridCol>
                <a:gridCol w="4111512">
                  <a:extLst>
                    <a:ext uri="{9D8B030D-6E8A-4147-A177-3AD203B41FA5}">
                      <a16:colId xmlns:a16="http://schemas.microsoft.com/office/drawing/2014/main" val="20003"/>
                    </a:ext>
                  </a:extLst>
                </a:gridCol>
              </a:tblGrid>
              <a:tr h="1409547">
                <a:tc>
                  <a:txBody>
                    <a:bodyPr/>
                    <a:lstStyle/>
                    <a:p>
                      <a:pPr algn="ctr">
                        <a:lnSpc>
                          <a:spcPts val="2520"/>
                        </a:lnSpc>
                        <a:defRPr/>
                      </a:pPr>
                      <a:r>
                        <a:rPr lang="en-US" sz="1800" b="1">
                          <a:solidFill>
                            <a:srgbClr val="FFFFFF"/>
                          </a:solidFill>
                          <a:latin typeface="Manrope Bold"/>
                          <a:ea typeface="Manrope Bold"/>
                          <a:cs typeface="Manrope Bold"/>
                          <a:sym typeface="Manrope Bold"/>
                        </a:rPr>
                        <a:t>HARD ENGINEERING (PROS)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520"/>
                        </a:lnSpc>
                        <a:defRPr/>
                      </a:pPr>
                      <a:r>
                        <a:rPr lang="en-US" sz="1800" b="1">
                          <a:solidFill>
                            <a:srgbClr val="FFFFFF"/>
                          </a:solidFill>
                          <a:latin typeface="Manrope Bold"/>
                          <a:ea typeface="Manrope Bold"/>
                          <a:cs typeface="Manrope Bold"/>
                          <a:sym typeface="Manrope Bold"/>
                        </a:rPr>
                        <a:t>HARD ENGINEERING (CONS)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520"/>
                        </a:lnSpc>
                        <a:defRPr/>
                      </a:pPr>
                      <a:r>
                        <a:rPr lang="en-US" sz="1800" b="1">
                          <a:solidFill>
                            <a:srgbClr val="FFFFFF"/>
                          </a:solidFill>
                          <a:latin typeface="Manrope Bold"/>
                          <a:ea typeface="Manrope Bold"/>
                          <a:cs typeface="Manrope Bold"/>
                          <a:sym typeface="Manrope Bold"/>
                        </a:rPr>
                        <a:t>SOFT ENGINEERING (PROS)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520"/>
                        </a:lnSpc>
                        <a:defRPr/>
                      </a:pPr>
                      <a:r>
                        <a:rPr lang="en-US" sz="1800" b="1">
                          <a:solidFill>
                            <a:srgbClr val="FFFFFF"/>
                          </a:solidFill>
                          <a:latin typeface="Manrope Bold"/>
                          <a:ea typeface="Manrope Bold"/>
                          <a:cs typeface="Manrope Bold"/>
                          <a:sym typeface="Manrope Bold"/>
                        </a:rPr>
                        <a:t>SOFT ENGINEERING (CONS)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409547">
                <a:tc>
                  <a:txBody>
                    <a:bodyPr/>
                    <a:lstStyle/>
                    <a:p>
                      <a:pPr algn="ctr">
                        <a:lnSpc>
                          <a:spcPts val="2520"/>
                        </a:lnSpc>
                        <a:defRPr/>
                      </a:pPr>
                      <a:r>
                        <a:rPr lang="en-US" sz="1800" b="1">
                          <a:solidFill>
                            <a:srgbClr val="FFFFFF"/>
                          </a:solidFill>
                          <a:latin typeface="Manrope Bold"/>
                          <a:ea typeface="Manrope Bold"/>
                          <a:cs typeface="Manrope Bold"/>
                          <a:sym typeface="Manrope Bold"/>
                        </a:rPr>
                        <a:t>STRONG AND DURABLE</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520"/>
                        </a:lnSpc>
                        <a:defRPr/>
                      </a:pPr>
                      <a:r>
                        <a:rPr lang="en-US" sz="1800" b="1">
                          <a:solidFill>
                            <a:srgbClr val="FFFFFF"/>
                          </a:solidFill>
                          <a:latin typeface="Manrope Bold"/>
                          <a:ea typeface="Manrope Bold"/>
                          <a:cs typeface="Manrope Bold"/>
                          <a:sym typeface="Manrope Bold"/>
                        </a:rPr>
                        <a:t>EXPENSIVE</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520"/>
                        </a:lnSpc>
                        <a:defRPr/>
                      </a:pPr>
                      <a:r>
                        <a:rPr lang="en-US" sz="1800" b="1">
                          <a:solidFill>
                            <a:srgbClr val="FFFFFF"/>
                          </a:solidFill>
                          <a:latin typeface="Manrope Bold"/>
                          <a:ea typeface="Manrope Bold"/>
                          <a:cs typeface="Manrope Bold"/>
                          <a:sym typeface="Manrope Bold"/>
                        </a:rPr>
                        <a:t>BENEFITS NATURE</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520"/>
                        </a:lnSpc>
                        <a:defRPr/>
                      </a:pPr>
                      <a:r>
                        <a:rPr lang="en-US" sz="1800" b="1">
                          <a:solidFill>
                            <a:srgbClr val="FFFFFF"/>
                          </a:solidFill>
                          <a:latin typeface="Manrope Bold"/>
                          <a:ea typeface="Manrope Bold"/>
                          <a:cs typeface="Manrope Bold"/>
                          <a:sym typeface="Manrope Bold"/>
                        </a:rPr>
                        <a:t>UNPREDICTABLE</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409701">
                <a:tc>
                  <a:txBody>
                    <a:bodyPr/>
                    <a:lstStyle/>
                    <a:p>
                      <a:pPr algn="ctr">
                        <a:lnSpc>
                          <a:spcPts val="2520"/>
                        </a:lnSpc>
                        <a:defRPr/>
                      </a:pPr>
                      <a:r>
                        <a:rPr lang="en-US" sz="1800" b="1">
                          <a:solidFill>
                            <a:srgbClr val="FFFFFF"/>
                          </a:solidFill>
                          <a:latin typeface="Manrope Bold"/>
                          <a:ea typeface="Manrope Bold"/>
                          <a:cs typeface="Manrope Bold"/>
                          <a:sym typeface="Manrope Bold"/>
                        </a:rPr>
                        <a:t>PLACE THEM WHEREVER YOU LIKE</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520"/>
                        </a:lnSpc>
                        <a:defRPr/>
                      </a:pPr>
                      <a:r>
                        <a:rPr lang="en-US" sz="1800" b="1">
                          <a:solidFill>
                            <a:srgbClr val="FFFFFF"/>
                          </a:solidFill>
                          <a:latin typeface="Manrope Bold"/>
                          <a:ea typeface="Manrope Bold"/>
                          <a:cs typeface="Manrope Bold"/>
                          <a:sym typeface="Manrope Bold"/>
                        </a:rPr>
                        <a:t>CAN BE CONSIDERED UGLY</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520"/>
                        </a:lnSpc>
                        <a:defRPr/>
                      </a:pPr>
                      <a:r>
                        <a:rPr lang="en-US" sz="1800" b="1">
                          <a:solidFill>
                            <a:srgbClr val="FFFFFF"/>
                          </a:solidFill>
                          <a:latin typeface="Manrope Bold"/>
                          <a:ea typeface="Manrope Bold"/>
                          <a:cs typeface="Manrope Bold"/>
                          <a:sym typeface="Manrope Bold"/>
                        </a:rPr>
                        <a:t>CAN IMPROVE WATER QUALITY</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520"/>
                        </a:lnSpc>
                        <a:defRPr/>
                      </a:pPr>
                      <a:r>
                        <a:rPr lang="en-US" sz="1800" b="1">
                          <a:solidFill>
                            <a:srgbClr val="FFFFFF"/>
                          </a:solidFill>
                          <a:latin typeface="Manrope Bold"/>
                          <a:ea typeface="Manrope Bold"/>
                          <a:cs typeface="Manrope Bold"/>
                          <a:sym typeface="Manrope Bold"/>
                        </a:rPr>
                        <a:t>TAKES A LONG TIME TO GROW A HABITAT THAT CAN PROTECT THE COAST</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409547">
                <a:tc>
                  <a:txBody>
                    <a:bodyPr/>
                    <a:lstStyle/>
                    <a:p>
                      <a:pPr algn="ctr">
                        <a:lnSpc>
                          <a:spcPts val="2520"/>
                        </a:lnSpc>
                        <a:defRPr/>
                      </a:pPr>
                      <a:r>
                        <a:rPr lang="en-US" sz="1800" b="1">
                          <a:solidFill>
                            <a:srgbClr val="FFFFFF"/>
                          </a:solidFill>
                          <a:latin typeface="Manrope Bold"/>
                          <a:ea typeface="Manrope Bold"/>
                          <a:cs typeface="Manrope Bold"/>
                          <a:sym typeface="Manrope Bold"/>
                        </a:rPr>
                        <a:t>DESIGNED HOW YOU WANT THEM</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520"/>
                        </a:lnSpc>
                        <a:defRPr/>
                      </a:pPr>
                      <a:r>
                        <a:rPr lang="en-US" sz="1800" b="1">
                          <a:solidFill>
                            <a:srgbClr val="FFFFFF"/>
                          </a:solidFill>
                          <a:latin typeface="Manrope Bold"/>
                          <a:ea typeface="Manrope Bold"/>
                          <a:cs typeface="Manrope Bold"/>
                          <a:sym typeface="Manrope Bold"/>
                        </a:rPr>
                        <a:t>ERODE OVER TIME</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520"/>
                        </a:lnSpc>
                        <a:defRPr/>
                      </a:pPr>
                      <a:r>
                        <a:rPr lang="en-US" sz="1800" b="1">
                          <a:solidFill>
                            <a:srgbClr val="FFFFFF"/>
                          </a:solidFill>
                          <a:latin typeface="Manrope Bold"/>
                          <a:ea typeface="Manrope Bold"/>
                          <a:cs typeface="Manrope Bold"/>
                          <a:sym typeface="Manrope Bold"/>
                        </a:rPr>
                        <a:t>OFTEN HIDDEN FROM VIEW</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520"/>
                        </a:lnSpc>
                        <a:defRPr/>
                      </a:pPr>
                      <a:r>
                        <a:rPr lang="en-US" sz="1800" b="1">
                          <a:solidFill>
                            <a:srgbClr val="FFFFFF"/>
                          </a:solidFill>
                          <a:latin typeface="Manrope Bold"/>
                          <a:ea typeface="Manrope Bold"/>
                          <a:cs typeface="Manrope Bold"/>
                          <a:sym typeface="Manrope Bold"/>
                        </a:rPr>
                        <a:t>NO GUARANTEE THE SPECIES WILL SURVIVE IN THE AREA</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TextBox 5"/>
          <p:cNvSpPr txBox="1"/>
          <p:nvPr/>
        </p:nvSpPr>
        <p:spPr>
          <a:xfrm>
            <a:off x="1028700" y="1346674"/>
            <a:ext cx="8115300"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PROS AND CONS</a:t>
            </a:r>
          </a:p>
        </p:txBody>
      </p:sp>
      <p:sp>
        <p:nvSpPr>
          <p:cNvPr id="6" name="TextBox 6"/>
          <p:cNvSpPr txBox="1"/>
          <p:nvPr/>
        </p:nvSpPr>
        <p:spPr>
          <a:xfrm>
            <a:off x="1028700" y="2513831"/>
            <a:ext cx="16443244" cy="1206501"/>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There are benefits and set backs to each of these approaches to protecting our coasts...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8115300"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9508165" y="1047750"/>
            <a:ext cx="7751135" cy="7510624"/>
          </a:xfrm>
          <a:custGeom>
            <a:avLst/>
            <a:gdLst/>
            <a:ahLst/>
            <a:cxnLst/>
            <a:rect l="l" t="t" r="r" b="b"/>
            <a:pathLst>
              <a:path w="7751135" h="7510624">
                <a:moveTo>
                  <a:pt x="0" y="0"/>
                </a:moveTo>
                <a:lnTo>
                  <a:pt x="7751135" y="0"/>
                </a:lnTo>
                <a:lnTo>
                  <a:pt x="7751135" y="7510624"/>
                </a:lnTo>
                <a:lnTo>
                  <a:pt x="0" y="7510624"/>
                </a:lnTo>
                <a:lnTo>
                  <a:pt x="0" y="0"/>
                </a:lnTo>
                <a:close/>
              </a:path>
            </a:pathLst>
          </a:custGeom>
          <a:blipFill>
            <a:blip r:embed="rId3"/>
            <a:stretch>
              <a:fillRect t="-9572"/>
            </a:stretch>
          </a:blipFill>
        </p:spPr>
      </p:sp>
      <p:sp>
        <p:nvSpPr>
          <p:cNvPr id="5" name="TextBox 5"/>
          <p:cNvSpPr txBox="1"/>
          <p:nvPr/>
        </p:nvSpPr>
        <p:spPr>
          <a:xfrm>
            <a:off x="1028700" y="1346674"/>
            <a:ext cx="8115300"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YOUR AREA</a:t>
            </a:r>
          </a:p>
        </p:txBody>
      </p:sp>
      <p:sp>
        <p:nvSpPr>
          <p:cNvPr id="6" name="TextBox 6"/>
          <p:cNvSpPr txBox="1"/>
          <p:nvPr/>
        </p:nvSpPr>
        <p:spPr>
          <a:xfrm>
            <a:off x="1028700" y="2479674"/>
            <a:ext cx="8115300" cy="8016876"/>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You can explore what the plans for defending your local coastline are here (https://environment.data.gov.uk/shoreline-planning). </a:t>
            </a:r>
          </a:p>
          <a:p>
            <a:pPr algn="l">
              <a:lnSpc>
                <a:spcPts val="4899"/>
              </a:lnSpc>
            </a:pPr>
            <a:endParaRPr lang="en-US" sz="3499">
              <a:solidFill>
                <a:srgbClr val="FFFFFF"/>
              </a:solidFill>
              <a:latin typeface="Manrope"/>
              <a:ea typeface="Manrope"/>
              <a:cs typeface="Manrope"/>
              <a:sym typeface="Manrope"/>
            </a:endParaRPr>
          </a:p>
          <a:p>
            <a:pPr algn="l">
              <a:lnSpc>
                <a:spcPts val="4899"/>
              </a:lnSpc>
            </a:pPr>
            <a:r>
              <a:rPr lang="en-US" sz="3499">
                <a:solidFill>
                  <a:srgbClr val="FFFFFF"/>
                </a:solidFill>
                <a:latin typeface="Manrope"/>
                <a:ea typeface="Manrope"/>
                <a:cs typeface="Manrope"/>
                <a:sym typeface="Manrope"/>
              </a:rPr>
              <a:t>There are 4 potential options:</a:t>
            </a:r>
          </a:p>
          <a:p>
            <a:pPr algn="l">
              <a:lnSpc>
                <a:spcPts val="4899"/>
              </a:lnSpc>
            </a:pPr>
            <a:endParaRPr lang="en-US" sz="3499">
              <a:solidFill>
                <a:srgbClr val="FFFFFF"/>
              </a:solidFill>
              <a:latin typeface="Manrope"/>
              <a:ea typeface="Manrope"/>
              <a:cs typeface="Manrope"/>
              <a:sym typeface="Manrope"/>
            </a:endParaRPr>
          </a:p>
          <a:p>
            <a:pPr algn="l">
              <a:lnSpc>
                <a:spcPts val="4899"/>
              </a:lnSpc>
            </a:pPr>
            <a:r>
              <a:rPr lang="en-US" sz="3499">
                <a:solidFill>
                  <a:srgbClr val="FFFFFF"/>
                </a:solidFill>
                <a:latin typeface="Manrope"/>
                <a:ea typeface="Manrope"/>
                <a:cs typeface="Manrope"/>
                <a:sym typeface="Manrope"/>
              </a:rPr>
              <a:t>Hold the line</a:t>
            </a:r>
          </a:p>
          <a:p>
            <a:pPr algn="l">
              <a:lnSpc>
                <a:spcPts val="4899"/>
              </a:lnSpc>
            </a:pPr>
            <a:r>
              <a:rPr lang="en-US" sz="3499">
                <a:solidFill>
                  <a:srgbClr val="FFFFFF"/>
                </a:solidFill>
                <a:latin typeface="Manrope"/>
                <a:ea typeface="Manrope"/>
                <a:cs typeface="Manrope"/>
                <a:sym typeface="Manrope"/>
              </a:rPr>
              <a:t>Advance the line</a:t>
            </a:r>
          </a:p>
          <a:p>
            <a:pPr algn="l">
              <a:lnSpc>
                <a:spcPts val="4899"/>
              </a:lnSpc>
            </a:pPr>
            <a:r>
              <a:rPr lang="en-US" sz="3499">
                <a:solidFill>
                  <a:srgbClr val="FFFFFF"/>
                </a:solidFill>
                <a:latin typeface="Manrope"/>
                <a:ea typeface="Manrope"/>
                <a:cs typeface="Manrope"/>
                <a:sym typeface="Manrope"/>
              </a:rPr>
              <a:t>Managed Realignment</a:t>
            </a:r>
          </a:p>
          <a:p>
            <a:pPr algn="l">
              <a:lnSpc>
                <a:spcPts val="4899"/>
              </a:lnSpc>
            </a:pPr>
            <a:r>
              <a:rPr lang="en-US" sz="3499">
                <a:solidFill>
                  <a:srgbClr val="FFFFFF"/>
                </a:solidFill>
                <a:latin typeface="Manrope"/>
                <a:ea typeface="Manrope"/>
                <a:cs typeface="Manrope"/>
                <a:sym typeface="Manrope"/>
              </a:rPr>
              <a:t>No active intervention</a:t>
            </a:r>
          </a:p>
          <a:p>
            <a:pPr algn="l">
              <a:lnSpc>
                <a:spcPts val="4899"/>
              </a:lnSpc>
            </a:pPr>
            <a:endParaRPr lang="en-US" sz="3499">
              <a:solidFill>
                <a:srgbClr val="FFFFFF"/>
              </a:solidFill>
              <a:latin typeface="Manrope"/>
              <a:ea typeface="Manrope"/>
              <a:cs typeface="Manrope"/>
              <a:sym typeface="Manrope"/>
            </a:endParaRPr>
          </a:p>
          <a:p>
            <a:pPr algn="l">
              <a:lnSpc>
                <a:spcPts val="4899"/>
              </a:lnSpc>
            </a:pPr>
            <a:endParaRPr lang="en-US" sz="3499">
              <a:solidFill>
                <a:srgbClr val="FFFFFF"/>
              </a:solidFill>
              <a:latin typeface="Manrope"/>
              <a:ea typeface="Manrope"/>
              <a:cs typeface="Manrope"/>
              <a:sym typeface="Manrope"/>
            </a:endParaRPr>
          </a:p>
        </p:txBody>
      </p:sp>
      <p:sp>
        <p:nvSpPr>
          <p:cNvPr id="7" name="TextBox 7"/>
          <p:cNvSpPr txBox="1"/>
          <p:nvPr/>
        </p:nvSpPr>
        <p:spPr>
          <a:xfrm>
            <a:off x="9326083" y="8670924"/>
            <a:ext cx="8115300" cy="587376"/>
          </a:xfrm>
          <a:prstGeom prst="rect">
            <a:avLst/>
          </a:prstGeom>
        </p:spPr>
        <p:txBody>
          <a:bodyPr lIns="0" tIns="0" rIns="0" bIns="0" rtlCol="0" anchor="t">
            <a:spAutoFit/>
          </a:bodyPr>
          <a:lstStyle/>
          <a:p>
            <a:pPr algn="ctr">
              <a:lnSpc>
                <a:spcPts val="4899"/>
              </a:lnSpc>
            </a:pPr>
            <a:r>
              <a:rPr lang="en-US" sz="3499">
                <a:solidFill>
                  <a:srgbClr val="FFFFFF"/>
                </a:solidFill>
                <a:latin typeface="Manrope"/>
                <a:ea typeface="Manrope"/>
                <a:cs typeface="Manrope"/>
                <a:sym typeface="Manrope"/>
              </a:rPr>
              <a:t>DEFRA Shoreline Management Tool</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7389212"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9252585" y="1028700"/>
            <a:ext cx="8006715" cy="8229600"/>
          </a:xfrm>
          <a:custGeom>
            <a:avLst/>
            <a:gdLst/>
            <a:ahLst/>
            <a:cxnLst/>
            <a:rect l="l" t="t" r="r" b="b"/>
            <a:pathLst>
              <a:path w="8006715" h="8229600">
                <a:moveTo>
                  <a:pt x="0" y="0"/>
                </a:moveTo>
                <a:lnTo>
                  <a:pt x="8006715" y="0"/>
                </a:lnTo>
                <a:lnTo>
                  <a:pt x="8006715" y="8229600"/>
                </a:lnTo>
                <a:lnTo>
                  <a:pt x="0" y="8229600"/>
                </a:lnTo>
                <a:lnTo>
                  <a:pt x="0" y="0"/>
                </a:lnTo>
                <a:close/>
              </a:path>
            </a:pathLst>
          </a:custGeom>
          <a:blipFill>
            <a:blip r:embed="rId3"/>
            <a:stretch>
              <a:fillRect/>
            </a:stretch>
          </a:blipFill>
        </p:spPr>
      </p:sp>
      <p:sp>
        <p:nvSpPr>
          <p:cNvPr id="5" name="TextBox 5"/>
          <p:cNvSpPr txBox="1"/>
          <p:nvPr/>
        </p:nvSpPr>
        <p:spPr>
          <a:xfrm>
            <a:off x="1028700" y="1346674"/>
            <a:ext cx="8115300"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HOLD THE LINE</a:t>
            </a:r>
          </a:p>
        </p:txBody>
      </p:sp>
      <p:sp>
        <p:nvSpPr>
          <p:cNvPr id="6" name="TextBox 6"/>
          <p:cNvSpPr txBox="1"/>
          <p:nvPr/>
        </p:nvSpPr>
        <p:spPr>
          <a:xfrm>
            <a:off x="1028700" y="7432674"/>
            <a:ext cx="6601003" cy="1825626"/>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This means that plans are in place to protect this part of the coastline from erosion.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8115300"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8705586" y="2197214"/>
            <a:ext cx="8553714" cy="5292610"/>
          </a:xfrm>
          <a:custGeom>
            <a:avLst/>
            <a:gdLst/>
            <a:ahLst/>
            <a:cxnLst/>
            <a:rect l="l" t="t" r="r" b="b"/>
            <a:pathLst>
              <a:path w="8553714" h="5292610">
                <a:moveTo>
                  <a:pt x="0" y="0"/>
                </a:moveTo>
                <a:lnTo>
                  <a:pt x="8553714" y="0"/>
                </a:lnTo>
                <a:lnTo>
                  <a:pt x="8553714" y="5292610"/>
                </a:lnTo>
                <a:lnTo>
                  <a:pt x="0" y="5292610"/>
                </a:lnTo>
                <a:lnTo>
                  <a:pt x="0" y="0"/>
                </a:lnTo>
                <a:close/>
              </a:path>
            </a:pathLst>
          </a:custGeom>
          <a:blipFill>
            <a:blip r:embed="rId3"/>
            <a:stretch>
              <a:fillRect/>
            </a:stretch>
          </a:blipFill>
        </p:spPr>
      </p:sp>
      <p:sp>
        <p:nvSpPr>
          <p:cNvPr id="5" name="TextBox 5"/>
          <p:cNvSpPr txBox="1"/>
          <p:nvPr/>
        </p:nvSpPr>
        <p:spPr>
          <a:xfrm>
            <a:off x="1028700" y="1346674"/>
            <a:ext cx="8115300"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ADVANCE THE LINE</a:t>
            </a:r>
          </a:p>
        </p:txBody>
      </p:sp>
      <p:sp>
        <p:nvSpPr>
          <p:cNvPr id="6" name="TextBox 6"/>
          <p:cNvSpPr txBox="1"/>
          <p:nvPr/>
        </p:nvSpPr>
        <p:spPr>
          <a:xfrm>
            <a:off x="1028700" y="3580049"/>
            <a:ext cx="6601003" cy="1825626"/>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This means that plans are in place to build out into the water, extending the coastline.</a:t>
            </a:r>
          </a:p>
        </p:txBody>
      </p:sp>
      <p:sp>
        <p:nvSpPr>
          <p:cNvPr id="7" name="TextBox 7"/>
          <p:cNvSpPr txBox="1"/>
          <p:nvPr/>
        </p:nvSpPr>
        <p:spPr>
          <a:xfrm>
            <a:off x="8705586" y="7432674"/>
            <a:ext cx="8553714" cy="1825626"/>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Based in Dubai, the Palm Jumeirah is one of the world’s most famous land reclamation projects!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8115300"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9144000" y="1640163"/>
            <a:ext cx="8115300" cy="5864215"/>
          </a:xfrm>
          <a:custGeom>
            <a:avLst/>
            <a:gdLst/>
            <a:ahLst/>
            <a:cxnLst/>
            <a:rect l="l" t="t" r="r" b="b"/>
            <a:pathLst>
              <a:path w="8115300" h="5864215">
                <a:moveTo>
                  <a:pt x="0" y="0"/>
                </a:moveTo>
                <a:lnTo>
                  <a:pt x="8115300" y="0"/>
                </a:lnTo>
                <a:lnTo>
                  <a:pt x="8115300" y="5864215"/>
                </a:lnTo>
                <a:lnTo>
                  <a:pt x="0" y="5864215"/>
                </a:lnTo>
                <a:lnTo>
                  <a:pt x="0" y="0"/>
                </a:lnTo>
                <a:close/>
              </a:path>
            </a:pathLst>
          </a:custGeom>
          <a:blipFill>
            <a:blip r:embed="rId3"/>
            <a:stretch>
              <a:fillRect l="-14232" r="-14232"/>
            </a:stretch>
          </a:blipFill>
        </p:spPr>
      </p:sp>
      <p:sp>
        <p:nvSpPr>
          <p:cNvPr id="5" name="TextBox 5"/>
          <p:cNvSpPr txBox="1"/>
          <p:nvPr/>
        </p:nvSpPr>
        <p:spPr>
          <a:xfrm>
            <a:off x="1028700" y="1346674"/>
            <a:ext cx="8115300"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MANAGED REALIGNMENT</a:t>
            </a:r>
          </a:p>
        </p:txBody>
      </p:sp>
      <p:sp>
        <p:nvSpPr>
          <p:cNvPr id="6" name="TextBox 6"/>
          <p:cNvSpPr txBox="1"/>
          <p:nvPr/>
        </p:nvSpPr>
        <p:spPr>
          <a:xfrm>
            <a:off x="1028700" y="3580049"/>
            <a:ext cx="6601003" cy="3063876"/>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This means that plans are in place to allow erosion to take place, but in a controlled manner, limiting erosion to a degree.</a:t>
            </a:r>
          </a:p>
        </p:txBody>
      </p:sp>
      <p:sp>
        <p:nvSpPr>
          <p:cNvPr id="7" name="TextBox 7"/>
          <p:cNvSpPr txBox="1"/>
          <p:nvPr/>
        </p:nvSpPr>
        <p:spPr>
          <a:xfrm>
            <a:off x="9144000" y="8051799"/>
            <a:ext cx="8115300" cy="1206501"/>
          </a:xfrm>
          <a:prstGeom prst="rect">
            <a:avLst/>
          </a:prstGeom>
        </p:spPr>
        <p:txBody>
          <a:bodyPr lIns="0" tIns="0" rIns="0" bIns="0" rtlCol="0" anchor="t">
            <a:spAutoFit/>
          </a:bodyPr>
          <a:lstStyle/>
          <a:p>
            <a:pPr algn="ctr">
              <a:lnSpc>
                <a:spcPts val="4899"/>
              </a:lnSpc>
            </a:pPr>
            <a:r>
              <a:rPr lang="en-US" sz="3499">
                <a:solidFill>
                  <a:srgbClr val="FFFFFF"/>
                </a:solidFill>
                <a:latin typeface="Manrope"/>
                <a:ea typeface="Manrope"/>
                <a:cs typeface="Manrope"/>
                <a:sym typeface="Manrope"/>
              </a:rPr>
              <a:t>Coastal flooding is allowed to take place to create natural wetlands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a:off x="1028700" y="1047750"/>
            <a:ext cx="7159915" cy="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8115300"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NO ACTIVE INTERVENTION</a:t>
            </a:r>
          </a:p>
        </p:txBody>
      </p:sp>
      <p:sp>
        <p:nvSpPr>
          <p:cNvPr id="5" name="TextBox 5"/>
          <p:cNvSpPr txBox="1"/>
          <p:nvPr/>
        </p:nvSpPr>
        <p:spPr>
          <a:xfrm>
            <a:off x="1028700" y="3580049"/>
            <a:ext cx="6601003" cy="2444751"/>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This means that erosion will be allowed to continue without any plans in place to protect the area.</a:t>
            </a:r>
          </a:p>
        </p:txBody>
      </p:sp>
      <p:sp>
        <p:nvSpPr>
          <p:cNvPr id="6" name="Freeform 6"/>
          <p:cNvSpPr/>
          <p:nvPr/>
        </p:nvSpPr>
        <p:spPr>
          <a:xfrm>
            <a:off x="8610700" y="1949935"/>
            <a:ext cx="8648600" cy="5762130"/>
          </a:xfrm>
          <a:custGeom>
            <a:avLst/>
            <a:gdLst/>
            <a:ahLst/>
            <a:cxnLst/>
            <a:rect l="l" t="t" r="r" b="b"/>
            <a:pathLst>
              <a:path w="8648600" h="5762130">
                <a:moveTo>
                  <a:pt x="0" y="0"/>
                </a:moveTo>
                <a:lnTo>
                  <a:pt x="8648600" y="0"/>
                </a:lnTo>
                <a:lnTo>
                  <a:pt x="8648600" y="5762129"/>
                </a:lnTo>
                <a:lnTo>
                  <a:pt x="0" y="5762129"/>
                </a:lnTo>
                <a:lnTo>
                  <a:pt x="0" y="0"/>
                </a:lnTo>
                <a:close/>
              </a:path>
            </a:pathLst>
          </a:custGeom>
          <a:blipFill>
            <a:blip r:embed="rId3"/>
            <a:stretch>
              <a:fillRect/>
            </a:stretch>
          </a:blipFill>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3"/>
            <a:stretch>
              <a:fillRect/>
            </a:stretch>
          </a:blipFill>
        </p:spPr>
      </p:sp>
      <p:sp>
        <p:nvSpPr>
          <p:cNvPr id="3" name="AutoShape 3"/>
          <p:cNvSpPr/>
          <p:nvPr/>
        </p:nvSpPr>
        <p:spPr>
          <a:xfrm flipV="1">
            <a:off x="1029171" y="1171574"/>
            <a:ext cx="5776198"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1029171" y="7749747"/>
            <a:ext cx="3442335" cy="1508553"/>
          </a:xfrm>
          <a:custGeom>
            <a:avLst/>
            <a:gdLst/>
            <a:ahLst/>
            <a:cxnLst/>
            <a:rect l="l" t="t" r="r" b="b"/>
            <a:pathLst>
              <a:path w="3442335" h="1508553">
                <a:moveTo>
                  <a:pt x="0" y="0"/>
                </a:moveTo>
                <a:lnTo>
                  <a:pt x="3442335" y="0"/>
                </a:lnTo>
                <a:lnTo>
                  <a:pt x="3442335" y="1508553"/>
                </a:lnTo>
                <a:lnTo>
                  <a:pt x="0" y="1508553"/>
                </a:lnTo>
                <a:lnTo>
                  <a:pt x="0" y="0"/>
                </a:lnTo>
                <a:close/>
              </a:path>
            </a:pathLst>
          </a:custGeom>
          <a:blipFill>
            <a:blip r:embed="rId4"/>
            <a:stretch>
              <a:fillRect/>
            </a:stretch>
          </a:blipFill>
        </p:spPr>
      </p:sp>
      <p:sp>
        <p:nvSpPr>
          <p:cNvPr id="5" name="Freeform 5"/>
          <p:cNvSpPr/>
          <p:nvPr/>
        </p:nvSpPr>
        <p:spPr>
          <a:xfrm>
            <a:off x="4806126" y="7066667"/>
            <a:ext cx="3660990" cy="1932334"/>
          </a:xfrm>
          <a:custGeom>
            <a:avLst/>
            <a:gdLst/>
            <a:ahLst/>
            <a:cxnLst/>
            <a:rect l="l" t="t" r="r" b="b"/>
            <a:pathLst>
              <a:path w="3660990" h="1932334">
                <a:moveTo>
                  <a:pt x="0" y="0"/>
                </a:moveTo>
                <a:lnTo>
                  <a:pt x="3660991" y="0"/>
                </a:lnTo>
                <a:lnTo>
                  <a:pt x="3660991" y="1932335"/>
                </a:lnTo>
                <a:lnTo>
                  <a:pt x="0" y="1932335"/>
                </a:lnTo>
                <a:lnTo>
                  <a:pt x="0" y="0"/>
                </a:lnTo>
                <a:close/>
              </a:path>
            </a:pathLst>
          </a:custGeom>
          <a:blipFill>
            <a:blip r:embed="rId5"/>
            <a:stretch>
              <a:fillRect/>
            </a:stretch>
          </a:blipFill>
        </p:spPr>
      </p:sp>
      <p:sp>
        <p:nvSpPr>
          <p:cNvPr id="6" name="Freeform 6"/>
          <p:cNvSpPr/>
          <p:nvPr/>
        </p:nvSpPr>
        <p:spPr>
          <a:xfrm>
            <a:off x="9548337" y="1028700"/>
            <a:ext cx="7710963" cy="8229600"/>
          </a:xfrm>
          <a:custGeom>
            <a:avLst/>
            <a:gdLst/>
            <a:ahLst/>
            <a:cxnLst/>
            <a:rect l="l" t="t" r="r" b="b"/>
            <a:pathLst>
              <a:path w="7710963" h="8229600">
                <a:moveTo>
                  <a:pt x="0" y="0"/>
                </a:moveTo>
                <a:lnTo>
                  <a:pt x="7710963" y="0"/>
                </a:lnTo>
                <a:lnTo>
                  <a:pt x="7710963" y="8229600"/>
                </a:lnTo>
                <a:lnTo>
                  <a:pt x="0" y="8229600"/>
                </a:lnTo>
                <a:lnTo>
                  <a:pt x="0" y="0"/>
                </a:lnTo>
                <a:close/>
              </a:path>
            </a:pathLst>
          </a:custGeom>
          <a:blipFill>
            <a:blip r:embed="rId6"/>
            <a:stretch>
              <a:fillRect l="-3362" r="-3362"/>
            </a:stretch>
          </a:blipFill>
        </p:spPr>
      </p:sp>
      <p:sp>
        <p:nvSpPr>
          <p:cNvPr id="7" name="TextBox 7"/>
          <p:cNvSpPr txBox="1"/>
          <p:nvPr/>
        </p:nvSpPr>
        <p:spPr>
          <a:xfrm>
            <a:off x="1029171" y="1489548"/>
            <a:ext cx="5776198"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ACTIVITY TIME</a:t>
            </a:r>
          </a:p>
        </p:txBody>
      </p:sp>
      <p:sp>
        <p:nvSpPr>
          <p:cNvPr id="8" name="TextBox 8"/>
          <p:cNvSpPr txBox="1"/>
          <p:nvPr/>
        </p:nvSpPr>
        <p:spPr>
          <a:xfrm>
            <a:off x="1029171" y="3756974"/>
            <a:ext cx="5276622" cy="2257624"/>
          </a:xfrm>
          <a:prstGeom prst="rect">
            <a:avLst/>
          </a:prstGeom>
        </p:spPr>
        <p:txBody>
          <a:bodyPr lIns="0" tIns="0" rIns="0" bIns="0" rtlCol="0" anchor="t">
            <a:spAutoFit/>
          </a:bodyPr>
          <a:lstStyle/>
          <a:p>
            <a:pPr algn="l">
              <a:lnSpc>
                <a:spcPts val="4556"/>
              </a:lnSpc>
            </a:pPr>
            <a:r>
              <a:rPr lang="en-US" sz="3254">
                <a:solidFill>
                  <a:srgbClr val="FFFFFF"/>
                </a:solidFill>
                <a:latin typeface="Manrope Light"/>
                <a:ea typeface="Manrope Light"/>
                <a:cs typeface="Manrope Light"/>
                <a:sym typeface="Manrope Light"/>
              </a:rPr>
              <a:t>In this section you can now complete the associated quiz, and can do the activity in the accompanying pdf!</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8115300"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8115300"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GETTING TO KNOW THE COAST</a:t>
            </a:r>
          </a:p>
        </p:txBody>
      </p:sp>
      <p:grpSp>
        <p:nvGrpSpPr>
          <p:cNvPr id="5" name="Group 5"/>
          <p:cNvGrpSpPr/>
          <p:nvPr/>
        </p:nvGrpSpPr>
        <p:grpSpPr>
          <a:xfrm>
            <a:off x="10269592" y="1203799"/>
            <a:ext cx="6989708" cy="8054501"/>
            <a:chOff x="0" y="0"/>
            <a:chExt cx="536185" cy="617865"/>
          </a:xfrm>
        </p:grpSpPr>
        <p:sp>
          <p:nvSpPr>
            <p:cNvPr id="6" name="Freeform 6"/>
            <p:cNvSpPr/>
            <p:nvPr/>
          </p:nvSpPr>
          <p:spPr>
            <a:xfrm>
              <a:off x="0" y="0"/>
              <a:ext cx="536185" cy="617865"/>
            </a:xfrm>
            <a:custGeom>
              <a:avLst/>
              <a:gdLst/>
              <a:ahLst/>
              <a:cxnLst/>
              <a:rect l="l" t="t" r="r" b="b"/>
              <a:pathLst>
                <a:path w="536185" h="617865">
                  <a:moveTo>
                    <a:pt x="0" y="0"/>
                  </a:moveTo>
                  <a:lnTo>
                    <a:pt x="536185" y="0"/>
                  </a:lnTo>
                  <a:lnTo>
                    <a:pt x="536185" y="617865"/>
                  </a:lnTo>
                  <a:lnTo>
                    <a:pt x="0" y="617865"/>
                  </a:lnTo>
                  <a:close/>
                </a:path>
              </a:pathLst>
            </a:custGeom>
            <a:blipFill>
              <a:blip r:embed="rId3"/>
              <a:stretch>
                <a:fillRect l="-44643" r="-105865"/>
              </a:stretch>
            </a:blipFill>
          </p:spPr>
        </p:sp>
      </p:grpSp>
      <p:sp>
        <p:nvSpPr>
          <p:cNvPr id="7" name="TextBox 7"/>
          <p:cNvSpPr txBox="1"/>
          <p:nvPr/>
        </p:nvSpPr>
        <p:spPr>
          <a:xfrm>
            <a:off x="1028700" y="4337049"/>
            <a:ext cx="8115300" cy="4921251"/>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List some features you might find at the coast:</a:t>
            </a:r>
          </a:p>
          <a:p>
            <a:pPr marL="755644" lvl="1" indent="-377822" algn="l">
              <a:lnSpc>
                <a:spcPts val="4899"/>
              </a:lnSpc>
              <a:buFont typeface="Arial"/>
              <a:buChar char="•"/>
            </a:pPr>
            <a:r>
              <a:rPr lang="en-US" sz="3499">
                <a:solidFill>
                  <a:srgbClr val="FFFFFF"/>
                </a:solidFill>
                <a:latin typeface="Manrope Light"/>
                <a:ea typeface="Manrope Light"/>
                <a:cs typeface="Manrope Light"/>
                <a:sym typeface="Manrope Light"/>
              </a:rPr>
              <a:t>Cliffs</a:t>
            </a:r>
          </a:p>
          <a:p>
            <a:pPr marL="755644" lvl="1" indent="-377822" algn="l">
              <a:lnSpc>
                <a:spcPts val="4899"/>
              </a:lnSpc>
              <a:buFont typeface="Arial"/>
              <a:buChar char="•"/>
            </a:pPr>
            <a:r>
              <a:rPr lang="en-US" sz="3499">
                <a:solidFill>
                  <a:srgbClr val="FFFFFF"/>
                </a:solidFill>
                <a:latin typeface="Manrope Light"/>
                <a:ea typeface="Manrope Light"/>
                <a:cs typeface="Manrope Light"/>
                <a:sym typeface="Manrope Light"/>
              </a:rPr>
              <a:t>Beaches</a:t>
            </a:r>
          </a:p>
          <a:p>
            <a:pPr marL="755644" lvl="1" indent="-377822" algn="l">
              <a:lnSpc>
                <a:spcPts val="4899"/>
              </a:lnSpc>
              <a:buFont typeface="Arial"/>
              <a:buChar char="•"/>
            </a:pPr>
            <a:r>
              <a:rPr lang="en-US" sz="3499">
                <a:solidFill>
                  <a:srgbClr val="FFFFFF"/>
                </a:solidFill>
                <a:latin typeface="Manrope Light"/>
                <a:ea typeface="Manrope Light"/>
                <a:cs typeface="Manrope Light"/>
                <a:sym typeface="Manrope Light"/>
              </a:rPr>
              <a:t>River Mouths</a:t>
            </a:r>
          </a:p>
          <a:p>
            <a:pPr marL="755644" lvl="1" indent="-377822" algn="l">
              <a:lnSpc>
                <a:spcPts val="4899"/>
              </a:lnSpc>
              <a:buFont typeface="Arial"/>
              <a:buChar char="•"/>
            </a:pPr>
            <a:r>
              <a:rPr lang="en-US" sz="3499">
                <a:solidFill>
                  <a:srgbClr val="FFFFFF"/>
                </a:solidFill>
                <a:latin typeface="Manrope Light"/>
                <a:ea typeface="Manrope Light"/>
                <a:cs typeface="Manrope Light"/>
                <a:sym typeface="Manrope Light"/>
              </a:rPr>
              <a:t>Mudflats</a:t>
            </a:r>
          </a:p>
          <a:p>
            <a:pPr marL="755644" lvl="1" indent="-377822" algn="l">
              <a:lnSpc>
                <a:spcPts val="4899"/>
              </a:lnSpc>
              <a:buFont typeface="Arial"/>
              <a:buChar char="•"/>
            </a:pPr>
            <a:r>
              <a:rPr lang="en-US" sz="3499">
                <a:solidFill>
                  <a:srgbClr val="FFFFFF"/>
                </a:solidFill>
                <a:latin typeface="Manrope Light"/>
                <a:ea typeface="Manrope Light"/>
                <a:cs typeface="Manrope Light"/>
                <a:sym typeface="Manrope Light"/>
              </a:rPr>
              <a:t>Rocky shore</a:t>
            </a:r>
          </a:p>
          <a:p>
            <a:pPr marL="755644" lvl="1" indent="-377822" algn="l">
              <a:lnSpc>
                <a:spcPts val="4899"/>
              </a:lnSpc>
              <a:buFont typeface="Arial"/>
              <a:buChar char="•"/>
            </a:pPr>
            <a:r>
              <a:rPr lang="en-US" sz="3499">
                <a:solidFill>
                  <a:srgbClr val="FFFFFF"/>
                </a:solidFill>
                <a:latin typeface="Manrope Light"/>
                <a:ea typeface="Manrope Light"/>
                <a:cs typeface="Manrope Light"/>
                <a:sym typeface="Manrope Light"/>
              </a:rPr>
              <a:t>Harbours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8115300"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10546369" y="1200713"/>
            <a:ext cx="6712931" cy="3768162"/>
          </a:xfrm>
          <a:custGeom>
            <a:avLst/>
            <a:gdLst/>
            <a:ahLst/>
            <a:cxnLst/>
            <a:rect l="l" t="t" r="r" b="b"/>
            <a:pathLst>
              <a:path w="6712931" h="3768162">
                <a:moveTo>
                  <a:pt x="0" y="0"/>
                </a:moveTo>
                <a:lnTo>
                  <a:pt x="6712931" y="0"/>
                </a:lnTo>
                <a:lnTo>
                  <a:pt x="6712931" y="3768162"/>
                </a:lnTo>
                <a:lnTo>
                  <a:pt x="0" y="3768162"/>
                </a:lnTo>
                <a:lnTo>
                  <a:pt x="0" y="0"/>
                </a:lnTo>
                <a:close/>
              </a:path>
            </a:pathLst>
          </a:custGeom>
          <a:blipFill>
            <a:blip r:embed="rId3"/>
            <a:stretch>
              <a:fillRect t="-14356" b="-14356"/>
            </a:stretch>
          </a:blipFill>
        </p:spPr>
      </p:sp>
      <p:sp>
        <p:nvSpPr>
          <p:cNvPr id="5" name="Freeform 5"/>
          <p:cNvSpPr/>
          <p:nvPr/>
        </p:nvSpPr>
        <p:spPr>
          <a:xfrm>
            <a:off x="7668221" y="5143500"/>
            <a:ext cx="5318963" cy="4114800"/>
          </a:xfrm>
          <a:custGeom>
            <a:avLst/>
            <a:gdLst/>
            <a:ahLst/>
            <a:cxnLst/>
            <a:rect l="l" t="t" r="r" b="b"/>
            <a:pathLst>
              <a:path w="5318963" h="4114800">
                <a:moveTo>
                  <a:pt x="0" y="0"/>
                </a:moveTo>
                <a:lnTo>
                  <a:pt x="5318963" y="0"/>
                </a:lnTo>
                <a:lnTo>
                  <a:pt x="5318963" y="4114800"/>
                </a:lnTo>
                <a:lnTo>
                  <a:pt x="0" y="4114800"/>
                </a:lnTo>
                <a:lnTo>
                  <a:pt x="0" y="0"/>
                </a:lnTo>
                <a:close/>
              </a:path>
            </a:pathLst>
          </a:custGeom>
          <a:blipFill>
            <a:blip r:embed="rId4"/>
            <a:stretch>
              <a:fillRect l="-8056" r="-8056"/>
            </a:stretch>
          </a:blipFill>
        </p:spPr>
      </p:sp>
      <p:sp>
        <p:nvSpPr>
          <p:cNvPr id="6" name="Freeform 6"/>
          <p:cNvSpPr/>
          <p:nvPr/>
        </p:nvSpPr>
        <p:spPr>
          <a:xfrm>
            <a:off x="13319995" y="5144542"/>
            <a:ext cx="3939305" cy="4113758"/>
          </a:xfrm>
          <a:custGeom>
            <a:avLst/>
            <a:gdLst/>
            <a:ahLst/>
            <a:cxnLst/>
            <a:rect l="l" t="t" r="r" b="b"/>
            <a:pathLst>
              <a:path w="3939305" h="4113758">
                <a:moveTo>
                  <a:pt x="0" y="0"/>
                </a:moveTo>
                <a:lnTo>
                  <a:pt x="3939305" y="0"/>
                </a:lnTo>
                <a:lnTo>
                  <a:pt x="3939305" y="4113758"/>
                </a:lnTo>
                <a:lnTo>
                  <a:pt x="0" y="4113758"/>
                </a:lnTo>
                <a:lnTo>
                  <a:pt x="0" y="0"/>
                </a:lnTo>
                <a:close/>
              </a:path>
            </a:pathLst>
          </a:custGeom>
          <a:blipFill>
            <a:blip r:embed="rId5"/>
            <a:stretch>
              <a:fillRect l="-28223" r="-28223"/>
            </a:stretch>
          </a:blipFill>
        </p:spPr>
      </p:sp>
      <p:sp>
        <p:nvSpPr>
          <p:cNvPr id="7" name="TextBox 7"/>
          <p:cNvSpPr txBox="1"/>
          <p:nvPr/>
        </p:nvSpPr>
        <p:spPr>
          <a:xfrm>
            <a:off x="1028700" y="1346674"/>
            <a:ext cx="8115300"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GETTING TO KNOW THE COAST</a:t>
            </a:r>
          </a:p>
        </p:txBody>
      </p:sp>
      <p:sp>
        <p:nvSpPr>
          <p:cNvPr id="8" name="TextBox 8"/>
          <p:cNvSpPr txBox="1"/>
          <p:nvPr/>
        </p:nvSpPr>
        <p:spPr>
          <a:xfrm>
            <a:off x="1028700" y="3717924"/>
            <a:ext cx="6509305" cy="5540376"/>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Coasts are always changing, but what does a typical coast look like?</a:t>
            </a:r>
          </a:p>
          <a:p>
            <a:pPr algn="l">
              <a:lnSpc>
                <a:spcPts val="4899"/>
              </a:lnSpc>
            </a:pPr>
            <a:endParaRPr lang="en-US" sz="3499">
              <a:solidFill>
                <a:srgbClr val="FFFFFF"/>
              </a:solidFill>
              <a:latin typeface="Manrope Light"/>
              <a:ea typeface="Manrope Light"/>
              <a:cs typeface="Manrope Light"/>
              <a:sym typeface="Manrope Light"/>
            </a:endParaRPr>
          </a:p>
          <a:p>
            <a:pPr algn="l">
              <a:lnSpc>
                <a:spcPts val="4899"/>
              </a:lnSpc>
            </a:pPr>
            <a:r>
              <a:rPr lang="en-US" sz="3499">
                <a:solidFill>
                  <a:srgbClr val="FFFFFF"/>
                </a:solidFill>
                <a:latin typeface="Manrope Light"/>
                <a:ea typeface="Manrope Light"/>
                <a:cs typeface="Manrope Light"/>
                <a:sym typeface="Manrope Light"/>
              </a:rPr>
              <a:t>The way that the coast looks depends upon the way the water moves in the area, nearby rivers, and the type of rock in the area...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8115300" cy="19050"/>
          </a:xfrm>
          <a:prstGeom prst="line">
            <a:avLst/>
          </a:prstGeom>
          <a:ln w="285750" cap="flat">
            <a:solidFill>
              <a:srgbClr val="FFFFFF"/>
            </a:solidFill>
            <a:prstDash val="solid"/>
            <a:headEnd type="none" w="sm" len="sm"/>
            <a:tailEnd type="none" w="sm" len="sm"/>
          </a:ln>
        </p:spPr>
      </p:sp>
      <p:grpSp>
        <p:nvGrpSpPr>
          <p:cNvPr id="4" name="Group 4"/>
          <p:cNvGrpSpPr/>
          <p:nvPr/>
        </p:nvGrpSpPr>
        <p:grpSpPr>
          <a:xfrm>
            <a:off x="8993649" y="2228689"/>
            <a:ext cx="8454101" cy="7284931"/>
            <a:chOff x="0" y="0"/>
            <a:chExt cx="11272135" cy="9713242"/>
          </a:xfrm>
        </p:grpSpPr>
        <p:sp>
          <p:nvSpPr>
            <p:cNvPr id="5" name="Freeform 5"/>
            <p:cNvSpPr/>
            <p:nvPr/>
          </p:nvSpPr>
          <p:spPr>
            <a:xfrm>
              <a:off x="90139" y="143254"/>
              <a:ext cx="10981528" cy="9254961"/>
            </a:xfrm>
            <a:custGeom>
              <a:avLst/>
              <a:gdLst/>
              <a:ahLst/>
              <a:cxnLst/>
              <a:rect l="l" t="t" r="r" b="b"/>
              <a:pathLst>
                <a:path w="10981528" h="9254961">
                  <a:moveTo>
                    <a:pt x="0" y="0"/>
                  </a:moveTo>
                  <a:lnTo>
                    <a:pt x="10981529" y="0"/>
                  </a:lnTo>
                  <a:lnTo>
                    <a:pt x="10981529" y="9254961"/>
                  </a:lnTo>
                  <a:lnTo>
                    <a:pt x="0" y="9254961"/>
                  </a:lnTo>
                  <a:lnTo>
                    <a:pt x="0" y="0"/>
                  </a:lnTo>
                  <a:close/>
                </a:path>
              </a:pathLst>
            </a:custGeom>
            <a:blipFill>
              <a:blip r:embed="rId3"/>
              <a:stretch>
                <a:fillRect t="-9327" b="-9327"/>
              </a:stretch>
            </a:blipFill>
          </p:spPr>
        </p:sp>
        <p:sp>
          <p:nvSpPr>
            <p:cNvPr id="6" name="Freeform 6"/>
            <p:cNvSpPr/>
            <p:nvPr/>
          </p:nvSpPr>
          <p:spPr>
            <a:xfrm rot="5400000">
              <a:off x="729853" y="4076809"/>
              <a:ext cx="1423970" cy="2482741"/>
            </a:xfrm>
            <a:custGeom>
              <a:avLst/>
              <a:gdLst/>
              <a:ahLst/>
              <a:cxnLst/>
              <a:rect l="l" t="t" r="r" b="b"/>
              <a:pathLst>
                <a:path w="1423970" h="2482741">
                  <a:moveTo>
                    <a:pt x="0" y="0"/>
                  </a:moveTo>
                  <a:lnTo>
                    <a:pt x="1423970" y="0"/>
                  </a:lnTo>
                  <a:lnTo>
                    <a:pt x="1423970" y="2482741"/>
                  </a:lnTo>
                  <a:lnTo>
                    <a:pt x="0" y="2482741"/>
                  </a:lnTo>
                  <a:lnTo>
                    <a:pt x="0" y="0"/>
                  </a:lnTo>
                  <a:close/>
                </a:path>
              </a:pathLst>
            </a:custGeom>
            <a:blipFill>
              <a:blip r:embed="rId4">
                <a:extLst>
                  <a:ext uri="{96DAC541-7B7A-43D3-8B79-37D633B846F1}">
                    <asvg:svgBlip xmlns:asvg="http://schemas.microsoft.com/office/drawing/2016/SVG/main" xmlns="" r:embed="rId5"/>
                  </a:ext>
                </a:extLst>
              </a:blip>
              <a:stretch>
                <a:fillRect l="-783443" t="-411345"/>
              </a:stretch>
            </a:blipFill>
          </p:spPr>
        </p:sp>
        <p:sp>
          <p:nvSpPr>
            <p:cNvPr id="7" name="Freeform 7"/>
            <p:cNvSpPr/>
            <p:nvPr/>
          </p:nvSpPr>
          <p:spPr>
            <a:xfrm rot="5400000">
              <a:off x="1972890" y="2804938"/>
              <a:ext cx="4765927" cy="8310771"/>
            </a:xfrm>
            <a:custGeom>
              <a:avLst/>
              <a:gdLst/>
              <a:ahLst/>
              <a:cxnLst/>
              <a:rect l="l" t="t" r="r" b="b"/>
              <a:pathLst>
                <a:path w="4765927" h="8310771">
                  <a:moveTo>
                    <a:pt x="0" y="0"/>
                  </a:moveTo>
                  <a:lnTo>
                    <a:pt x="4765926" y="0"/>
                  </a:lnTo>
                  <a:lnTo>
                    <a:pt x="4765926" y="8310771"/>
                  </a:lnTo>
                  <a:lnTo>
                    <a:pt x="0" y="8310771"/>
                  </a:lnTo>
                  <a:lnTo>
                    <a:pt x="0" y="0"/>
                  </a:lnTo>
                  <a:close/>
                </a:path>
              </a:pathLst>
            </a:custGeom>
            <a:blipFill>
              <a:blip r:embed="rId4">
                <a:extLst>
                  <a:ext uri="{96DAC541-7B7A-43D3-8B79-37D633B846F1}">
                    <asvg:svgBlip xmlns:asvg="http://schemas.microsoft.com/office/drawing/2016/SVG/main" xmlns="" r:embed="rId5"/>
                  </a:ext>
                </a:extLst>
              </a:blip>
              <a:stretch>
                <a:fillRect l="-788327" t="-413849" r="-623" b="-608"/>
              </a:stretch>
            </a:blipFill>
          </p:spPr>
        </p:sp>
        <p:sp>
          <p:nvSpPr>
            <p:cNvPr id="8" name="Freeform 8"/>
            <p:cNvSpPr/>
            <p:nvPr/>
          </p:nvSpPr>
          <p:spPr>
            <a:xfrm rot="5400000">
              <a:off x="1764733" y="3269754"/>
              <a:ext cx="2751482" cy="2776724"/>
            </a:xfrm>
            <a:custGeom>
              <a:avLst/>
              <a:gdLst/>
              <a:ahLst/>
              <a:cxnLst/>
              <a:rect l="l" t="t" r="r" b="b"/>
              <a:pathLst>
                <a:path w="2751482" h="2776724">
                  <a:moveTo>
                    <a:pt x="0" y="0"/>
                  </a:moveTo>
                  <a:lnTo>
                    <a:pt x="2751482" y="0"/>
                  </a:lnTo>
                  <a:lnTo>
                    <a:pt x="2751482" y="2776725"/>
                  </a:lnTo>
                  <a:lnTo>
                    <a:pt x="0" y="277672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rot="5400000">
              <a:off x="3153096" y="4996137"/>
              <a:ext cx="2751482" cy="2776724"/>
            </a:xfrm>
            <a:custGeom>
              <a:avLst/>
              <a:gdLst/>
              <a:ahLst/>
              <a:cxnLst/>
              <a:rect l="l" t="t" r="r" b="b"/>
              <a:pathLst>
                <a:path w="2751482" h="2776724">
                  <a:moveTo>
                    <a:pt x="0" y="0"/>
                  </a:moveTo>
                  <a:lnTo>
                    <a:pt x="2751481" y="0"/>
                  </a:lnTo>
                  <a:lnTo>
                    <a:pt x="2751481" y="2776724"/>
                  </a:lnTo>
                  <a:lnTo>
                    <a:pt x="0" y="27767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5400000">
              <a:off x="5078023" y="7171738"/>
              <a:ext cx="1625430" cy="2776724"/>
            </a:xfrm>
            <a:custGeom>
              <a:avLst/>
              <a:gdLst/>
              <a:ahLst/>
              <a:cxnLst/>
              <a:rect l="l" t="t" r="r" b="b"/>
              <a:pathLst>
                <a:path w="1625430" h="2776724">
                  <a:moveTo>
                    <a:pt x="0" y="0"/>
                  </a:moveTo>
                  <a:lnTo>
                    <a:pt x="1625430" y="0"/>
                  </a:lnTo>
                  <a:lnTo>
                    <a:pt x="1625430" y="2776724"/>
                  </a:lnTo>
                  <a:lnTo>
                    <a:pt x="0" y="2776724"/>
                  </a:lnTo>
                  <a:lnTo>
                    <a:pt x="0" y="0"/>
                  </a:lnTo>
                  <a:close/>
                </a:path>
              </a:pathLst>
            </a:custGeom>
            <a:blipFill>
              <a:blip r:embed="rId4">
                <a:extLst>
                  <a:ext uri="{96DAC541-7B7A-43D3-8B79-37D633B846F1}">
                    <asvg:svgBlip xmlns:asvg="http://schemas.microsoft.com/office/drawing/2016/SVG/main" xmlns="" r:embed="rId5"/>
                  </a:ext>
                </a:extLst>
              </a:blip>
              <a:stretch>
                <a:fillRect l="-69277"/>
              </a:stretch>
            </a:blipFill>
          </p:spPr>
        </p:sp>
        <p:sp>
          <p:nvSpPr>
            <p:cNvPr id="11" name="Freeform 11"/>
            <p:cNvSpPr/>
            <p:nvPr/>
          </p:nvSpPr>
          <p:spPr>
            <a:xfrm rot="-5481750">
              <a:off x="6127274" y="5841635"/>
              <a:ext cx="1625430" cy="2776724"/>
            </a:xfrm>
            <a:custGeom>
              <a:avLst/>
              <a:gdLst/>
              <a:ahLst/>
              <a:cxnLst/>
              <a:rect l="l" t="t" r="r" b="b"/>
              <a:pathLst>
                <a:path w="1625430" h="2776724">
                  <a:moveTo>
                    <a:pt x="0" y="0"/>
                  </a:moveTo>
                  <a:lnTo>
                    <a:pt x="1625430" y="0"/>
                  </a:lnTo>
                  <a:lnTo>
                    <a:pt x="1625430" y="2776724"/>
                  </a:lnTo>
                  <a:lnTo>
                    <a:pt x="0" y="2776724"/>
                  </a:lnTo>
                  <a:lnTo>
                    <a:pt x="0" y="0"/>
                  </a:lnTo>
                  <a:close/>
                </a:path>
              </a:pathLst>
            </a:custGeom>
            <a:blipFill>
              <a:blip r:embed="rId4">
                <a:extLst>
                  <a:ext uri="{96DAC541-7B7A-43D3-8B79-37D633B846F1}">
                    <asvg:svgBlip xmlns:asvg="http://schemas.microsoft.com/office/drawing/2016/SVG/main" xmlns="" r:embed="rId5"/>
                  </a:ext>
                </a:extLst>
              </a:blip>
              <a:stretch>
                <a:fillRect l="-69277"/>
              </a:stretch>
            </a:blipFill>
          </p:spPr>
        </p:sp>
        <p:sp>
          <p:nvSpPr>
            <p:cNvPr id="12" name="Freeform 12"/>
            <p:cNvSpPr/>
            <p:nvPr/>
          </p:nvSpPr>
          <p:spPr>
            <a:xfrm>
              <a:off x="6939989" y="6030164"/>
              <a:ext cx="4080879" cy="3342651"/>
            </a:xfrm>
            <a:custGeom>
              <a:avLst/>
              <a:gdLst/>
              <a:ahLst/>
              <a:cxnLst/>
              <a:rect l="l" t="t" r="r" b="b"/>
              <a:pathLst>
                <a:path w="4080879" h="3342651">
                  <a:moveTo>
                    <a:pt x="0" y="0"/>
                  </a:moveTo>
                  <a:lnTo>
                    <a:pt x="4080879" y="0"/>
                  </a:lnTo>
                  <a:lnTo>
                    <a:pt x="4080879" y="3342651"/>
                  </a:lnTo>
                  <a:lnTo>
                    <a:pt x="0" y="3342651"/>
                  </a:lnTo>
                  <a:lnTo>
                    <a:pt x="0" y="0"/>
                  </a:lnTo>
                  <a:close/>
                </a:path>
              </a:pathLst>
            </a:custGeom>
            <a:blipFill>
              <a:blip r:embed="rId4">
                <a:extLst>
                  <a:ext uri="{96DAC541-7B7A-43D3-8B79-37D633B846F1}">
                    <asvg:svgBlip xmlns:asvg="http://schemas.microsoft.com/office/drawing/2016/SVG/main" xmlns="" r:embed="rId5"/>
                  </a:ext>
                </a:extLst>
              </a:blip>
              <a:stretch>
                <a:fillRect l="-79931" r="-15380" b="-140634"/>
              </a:stretch>
            </a:blipFill>
          </p:spPr>
        </p:sp>
        <p:sp>
          <p:nvSpPr>
            <p:cNvPr id="13" name="Freeform 13"/>
            <p:cNvSpPr/>
            <p:nvPr/>
          </p:nvSpPr>
          <p:spPr>
            <a:xfrm>
              <a:off x="200468" y="2910889"/>
              <a:ext cx="10820400" cy="5380233"/>
            </a:xfrm>
            <a:custGeom>
              <a:avLst/>
              <a:gdLst/>
              <a:ahLst/>
              <a:cxnLst/>
              <a:rect l="l" t="t" r="r" b="b"/>
              <a:pathLst>
                <a:path w="10820400" h="5380233">
                  <a:moveTo>
                    <a:pt x="0" y="0"/>
                  </a:moveTo>
                  <a:lnTo>
                    <a:pt x="10820400" y="0"/>
                  </a:lnTo>
                  <a:lnTo>
                    <a:pt x="10820400" y="5380233"/>
                  </a:lnTo>
                  <a:lnTo>
                    <a:pt x="0" y="5380233"/>
                  </a:lnTo>
                  <a:lnTo>
                    <a:pt x="0" y="0"/>
                  </a:lnTo>
                  <a:close/>
                </a:path>
              </a:pathLst>
            </a:custGeom>
            <a:blipFill>
              <a:blip r:embed="rId6"/>
              <a:stretch>
                <a:fillRect l="-118" b="-3193"/>
              </a:stretch>
            </a:blipFill>
          </p:spPr>
        </p:sp>
        <p:sp>
          <p:nvSpPr>
            <p:cNvPr id="14" name="Freeform 14"/>
            <p:cNvSpPr/>
            <p:nvPr/>
          </p:nvSpPr>
          <p:spPr>
            <a:xfrm>
              <a:off x="4355853" y="7496906"/>
              <a:ext cx="658620" cy="409168"/>
            </a:xfrm>
            <a:custGeom>
              <a:avLst/>
              <a:gdLst/>
              <a:ahLst/>
              <a:cxnLst/>
              <a:rect l="l" t="t" r="r" b="b"/>
              <a:pathLst>
                <a:path w="658620" h="409168">
                  <a:moveTo>
                    <a:pt x="0" y="0"/>
                  </a:moveTo>
                  <a:lnTo>
                    <a:pt x="658620" y="0"/>
                  </a:lnTo>
                  <a:lnTo>
                    <a:pt x="658620" y="409168"/>
                  </a:lnTo>
                  <a:lnTo>
                    <a:pt x="0" y="409168"/>
                  </a:lnTo>
                  <a:lnTo>
                    <a:pt x="0" y="0"/>
                  </a:lnTo>
                  <a:close/>
                </a:path>
              </a:pathLst>
            </a:custGeom>
            <a:blipFill>
              <a:blip r:embed="rId7"/>
              <a:stretch>
                <a:fillRect/>
              </a:stretch>
            </a:blipFill>
          </p:spPr>
        </p:sp>
        <p:sp>
          <p:nvSpPr>
            <p:cNvPr id="15" name="Freeform 15"/>
            <p:cNvSpPr/>
            <p:nvPr/>
          </p:nvSpPr>
          <p:spPr>
            <a:xfrm>
              <a:off x="4026804" y="6659524"/>
              <a:ext cx="475572" cy="300799"/>
            </a:xfrm>
            <a:custGeom>
              <a:avLst/>
              <a:gdLst/>
              <a:ahLst/>
              <a:cxnLst/>
              <a:rect l="l" t="t" r="r" b="b"/>
              <a:pathLst>
                <a:path w="475572" h="300799">
                  <a:moveTo>
                    <a:pt x="0" y="0"/>
                  </a:moveTo>
                  <a:lnTo>
                    <a:pt x="475572" y="0"/>
                  </a:lnTo>
                  <a:lnTo>
                    <a:pt x="475572" y="300799"/>
                  </a:lnTo>
                  <a:lnTo>
                    <a:pt x="0" y="300799"/>
                  </a:lnTo>
                  <a:lnTo>
                    <a:pt x="0" y="0"/>
                  </a:lnTo>
                  <a:close/>
                </a:path>
              </a:pathLst>
            </a:custGeom>
            <a:blipFill>
              <a:blip r:embed="rId8"/>
              <a:stretch>
                <a:fillRect/>
              </a:stretch>
            </a:blipFill>
          </p:spPr>
        </p:sp>
        <p:sp>
          <p:nvSpPr>
            <p:cNvPr id="16" name="Freeform 16"/>
            <p:cNvSpPr/>
            <p:nvPr/>
          </p:nvSpPr>
          <p:spPr>
            <a:xfrm>
              <a:off x="4853616" y="6785002"/>
              <a:ext cx="321714" cy="350642"/>
            </a:xfrm>
            <a:custGeom>
              <a:avLst/>
              <a:gdLst/>
              <a:ahLst/>
              <a:cxnLst/>
              <a:rect l="l" t="t" r="r" b="b"/>
              <a:pathLst>
                <a:path w="321714" h="350642">
                  <a:moveTo>
                    <a:pt x="0" y="0"/>
                  </a:moveTo>
                  <a:lnTo>
                    <a:pt x="321714" y="0"/>
                  </a:lnTo>
                  <a:lnTo>
                    <a:pt x="321714" y="350642"/>
                  </a:lnTo>
                  <a:lnTo>
                    <a:pt x="0" y="350642"/>
                  </a:lnTo>
                  <a:lnTo>
                    <a:pt x="0" y="0"/>
                  </a:lnTo>
                  <a:close/>
                </a:path>
              </a:pathLst>
            </a:custGeom>
            <a:blipFill>
              <a:blip r:embed="rId9"/>
              <a:stretch>
                <a:fillRect/>
              </a:stretch>
            </a:blipFill>
          </p:spPr>
        </p:sp>
        <p:sp>
          <p:nvSpPr>
            <p:cNvPr id="17" name="Freeform 17"/>
            <p:cNvSpPr/>
            <p:nvPr/>
          </p:nvSpPr>
          <p:spPr>
            <a:xfrm rot="-773670">
              <a:off x="5610668" y="8291122"/>
              <a:ext cx="321714" cy="350642"/>
            </a:xfrm>
            <a:custGeom>
              <a:avLst/>
              <a:gdLst/>
              <a:ahLst/>
              <a:cxnLst/>
              <a:rect l="l" t="t" r="r" b="b"/>
              <a:pathLst>
                <a:path w="321714" h="350642">
                  <a:moveTo>
                    <a:pt x="0" y="0"/>
                  </a:moveTo>
                  <a:lnTo>
                    <a:pt x="321714" y="0"/>
                  </a:lnTo>
                  <a:lnTo>
                    <a:pt x="321714" y="350642"/>
                  </a:lnTo>
                  <a:lnTo>
                    <a:pt x="0" y="350642"/>
                  </a:lnTo>
                  <a:lnTo>
                    <a:pt x="0" y="0"/>
                  </a:lnTo>
                  <a:close/>
                </a:path>
              </a:pathLst>
            </a:custGeom>
            <a:blipFill>
              <a:blip r:embed="rId9"/>
              <a:stretch>
                <a:fillRect/>
              </a:stretch>
            </a:blipFill>
          </p:spPr>
        </p:sp>
        <p:sp>
          <p:nvSpPr>
            <p:cNvPr id="18" name="Freeform 18"/>
            <p:cNvSpPr/>
            <p:nvPr/>
          </p:nvSpPr>
          <p:spPr>
            <a:xfrm rot="-773670" flipH="1">
              <a:off x="6975057" y="8591575"/>
              <a:ext cx="321714" cy="350642"/>
            </a:xfrm>
            <a:custGeom>
              <a:avLst/>
              <a:gdLst/>
              <a:ahLst/>
              <a:cxnLst/>
              <a:rect l="l" t="t" r="r" b="b"/>
              <a:pathLst>
                <a:path w="321714" h="350642">
                  <a:moveTo>
                    <a:pt x="321714" y="0"/>
                  </a:moveTo>
                  <a:lnTo>
                    <a:pt x="0" y="0"/>
                  </a:lnTo>
                  <a:lnTo>
                    <a:pt x="0" y="350642"/>
                  </a:lnTo>
                  <a:lnTo>
                    <a:pt x="321714" y="350642"/>
                  </a:lnTo>
                  <a:lnTo>
                    <a:pt x="321714" y="0"/>
                  </a:lnTo>
                  <a:close/>
                </a:path>
              </a:pathLst>
            </a:custGeom>
            <a:blipFill>
              <a:blip r:embed="rId9"/>
              <a:stretch>
                <a:fillRect/>
              </a:stretch>
            </a:blipFill>
          </p:spPr>
        </p:sp>
        <p:sp>
          <p:nvSpPr>
            <p:cNvPr id="19" name="Freeform 19"/>
            <p:cNvSpPr/>
            <p:nvPr/>
          </p:nvSpPr>
          <p:spPr>
            <a:xfrm rot="-773670" flipH="1" flipV="1">
              <a:off x="6240742" y="8798371"/>
              <a:ext cx="321714" cy="350642"/>
            </a:xfrm>
            <a:custGeom>
              <a:avLst/>
              <a:gdLst/>
              <a:ahLst/>
              <a:cxnLst/>
              <a:rect l="l" t="t" r="r" b="b"/>
              <a:pathLst>
                <a:path w="321714" h="350642">
                  <a:moveTo>
                    <a:pt x="321714" y="350643"/>
                  </a:moveTo>
                  <a:lnTo>
                    <a:pt x="0" y="350643"/>
                  </a:lnTo>
                  <a:lnTo>
                    <a:pt x="0" y="0"/>
                  </a:lnTo>
                  <a:lnTo>
                    <a:pt x="321714" y="0"/>
                  </a:lnTo>
                  <a:lnTo>
                    <a:pt x="321714" y="350643"/>
                  </a:lnTo>
                  <a:close/>
                </a:path>
              </a:pathLst>
            </a:custGeom>
            <a:blipFill>
              <a:blip r:embed="rId9"/>
              <a:stretch>
                <a:fillRect/>
              </a:stretch>
            </a:blipFill>
          </p:spPr>
        </p:sp>
        <p:sp>
          <p:nvSpPr>
            <p:cNvPr id="20" name="Freeform 20"/>
            <p:cNvSpPr/>
            <p:nvPr/>
          </p:nvSpPr>
          <p:spPr>
            <a:xfrm>
              <a:off x="516510" y="2458890"/>
              <a:ext cx="4735941" cy="1491821"/>
            </a:xfrm>
            <a:custGeom>
              <a:avLst/>
              <a:gdLst/>
              <a:ahLst/>
              <a:cxnLst/>
              <a:rect l="l" t="t" r="r" b="b"/>
              <a:pathLst>
                <a:path w="4735941" h="1491821">
                  <a:moveTo>
                    <a:pt x="0" y="0"/>
                  </a:moveTo>
                  <a:lnTo>
                    <a:pt x="4735941" y="0"/>
                  </a:lnTo>
                  <a:lnTo>
                    <a:pt x="4735941" y="1491821"/>
                  </a:lnTo>
                  <a:lnTo>
                    <a:pt x="0" y="149182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1" name="Freeform 21"/>
            <p:cNvSpPr/>
            <p:nvPr/>
          </p:nvSpPr>
          <p:spPr>
            <a:xfrm>
              <a:off x="3242697" y="2777672"/>
              <a:ext cx="5158852" cy="1625038"/>
            </a:xfrm>
            <a:custGeom>
              <a:avLst/>
              <a:gdLst/>
              <a:ahLst/>
              <a:cxnLst/>
              <a:rect l="l" t="t" r="r" b="b"/>
              <a:pathLst>
                <a:path w="5158852" h="1625038">
                  <a:moveTo>
                    <a:pt x="0" y="0"/>
                  </a:moveTo>
                  <a:lnTo>
                    <a:pt x="5158852" y="0"/>
                  </a:lnTo>
                  <a:lnTo>
                    <a:pt x="5158852" y="1625038"/>
                  </a:lnTo>
                  <a:lnTo>
                    <a:pt x="0" y="162503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2" name="Freeform 22"/>
            <p:cNvSpPr/>
            <p:nvPr/>
          </p:nvSpPr>
          <p:spPr>
            <a:xfrm>
              <a:off x="6077033" y="4194945"/>
              <a:ext cx="4735941" cy="1491821"/>
            </a:xfrm>
            <a:custGeom>
              <a:avLst/>
              <a:gdLst/>
              <a:ahLst/>
              <a:cxnLst/>
              <a:rect l="l" t="t" r="r" b="b"/>
              <a:pathLst>
                <a:path w="4735941" h="1491821">
                  <a:moveTo>
                    <a:pt x="0" y="0"/>
                  </a:moveTo>
                  <a:lnTo>
                    <a:pt x="4735941" y="0"/>
                  </a:lnTo>
                  <a:lnTo>
                    <a:pt x="4735941" y="1491821"/>
                  </a:lnTo>
                  <a:lnTo>
                    <a:pt x="0" y="149182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3" name="Freeform 23"/>
            <p:cNvSpPr/>
            <p:nvPr/>
          </p:nvSpPr>
          <p:spPr>
            <a:xfrm>
              <a:off x="2560340" y="4350967"/>
              <a:ext cx="4432725" cy="941954"/>
            </a:xfrm>
            <a:custGeom>
              <a:avLst/>
              <a:gdLst/>
              <a:ahLst/>
              <a:cxnLst/>
              <a:rect l="l" t="t" r="r" b="b"/>
              <a:pathLst>
                <a:path w="4432725" h="941954">
                  <a:moveTo>
                    <a:pt x="0" y="0"/>
                  </a:moveTo>
                  <a:lnTo>
                    <a:pt x="4432725" y="0"/>
                  </a:lnTo>
                  <a:lnTo>
                    <a:pt x="4432725" y="941954"/>
                  </a:lnTo>
                  <a:lnTo>
                    <a:pt x="0" y="94195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4" name="TextBox 24"/>
            <p:cNvSpPr txBox="1"/>
            <p:nvPr/>
          </p:nvSpPr>
          <p:spPr>
            <a:xfrm>
              <a:off x="2884481" y="1796986"/>
              <a:ext cx="2367970" cy="661904"/>
            </a:xfrm>
            <a:prstGeom prst="rect">
              <a:avLst/>
            </a:prstGeom>
          </p:spPr>
          <p:txBody>
            <a:bodyPr lIns="0" tIns="0" rIns="0" bIns="0" rtlCol="0" anchor="t">
              <a:spAutoFit/>
            </a:bodyPr>
            <a:lstStyle/>
            <a:p>
              <a:pPr algn="l">
                <a:lnSpc>
                  <a:spcPts val="4191"/>
                </a:lnSpc>
              </a:pPr>
              <a:r>
                <a:rPr lang="en-US" sz="2993">
                  <a:solidFill>
                    <a:srgbClr val="040606"/>
                  </a:solidFill>
                  <a:latin typeface="Manrope"/>
                  <a:ea typeface="Manrope"/>
                  <a:cs typeface="Manrope"/>
                  <a:sym typeface="Manrope"/>
                </a:rPr>
                <a:t>Headland</a:t>
              </a:r>
            </a:p>
          </p:txBody>
        </p:sp>
        <p:sp>
          <p:nvSpPr>
            <p:cNvPr id="25" name="TextBox 25"/>
            <p:cNvSpPr txBox="1"/>
            <p:nvPr/>
          </p:nvSpPr>
          <p:spPr>
            <a:xfrm>
              <a:off x="6197604" y="2180951"/>
              <a:ext cx="2367970" cy="661904"/>
            </a:xfrm>
            <a:prstGeom prst="rect">
              <a:avLst/>
            </a:prstGeom>
          </p:spPr>
          <p:txBody>
            <a:bodyPr lIns="0" tIns="0" rIns="0" bIns="0" rtlCol="0" anchor="t">
              <a:spAutoFit/>
            </a:bodyPr>
            <a:lstStyle/>
            <a:p>
              <a:pPr algn="l">
                <a:lnSpc>
                  <a:spcPts val="4191"/>
                </a:lnSpc>
              </a:pPr>
              <a:r>
                <a:rPr lang="en-US" sz="2993">
                  <a:solidFill>
                    <a:srgbClr val="040606"/>
                  </a:solidFill>
                  <a:latin typeface="Manrope"/>
                  <a:ea typeface="Manrope"/>
                  <a:cs typeface="Manrope"/>
                  <a:sym typeface="Manrope"/>
                </a:rPr>
                <a:t>Headland</a:t>
              </a:r>
            </a:p>
          </p:txBody>
        </p:sp>
        <p:sp>
          <p:nvSpPr>
            <p:cNvPr id="26" name="TextBox 26"/>
            <p:cNvSpPr txBox="1"/>
            <p:nvPr/>
          </p:nvSpPr>
          <p:spPr>
            <a:xfrm>
              <a:off x="8565575" y="3591184"/>
              <a:ext cx="2367970" cy="661904"/>
            </a:xfrm>
            <a:prstGeom prst="rect">
              <a:avLst/>
            </a:prstGeom>
          </p:spPr>
          <p:txBody>
            <a:bodyPr lIns="0" tIns="0" rIns="0" bIns="0" rtlCol="0" anchor="t">
              <a:spAutoFit/>
            </a:bodyPr>
            <a:lstStyle/>
            <a:p>
              <a:pPr algn="l">
                <a:lnSpc>
                  <a:spcPts val="4191"/>
                </a:lnSpc>
              </a:pPr>
              <a:r>
                <a:rPr lang="en-US" sz="2993">
                  <a:solidFill>
                    <a:srgbClr val="FFFFFF"/>
                  </a:solidFill>
                  <a:latin typeface="Manrope"/>
                  <a:ea typeface="Manrope"/>
                  <a:cs typeface="Manrope"/>
                  <a:sym typeface="Manrope"/>
                </a:rPr>
                <a:t>Headland</a:t>
              </a:r>
            </a:p>
          </p:txBody>
        </p:sp>
        <p:sp>
          <p:nvSpPr>
            <p:cNvPr id="27" name="Freeform 27"/>
            <p:cNvSpPr/>
            <p:nvPr/>
          </p:nvSpPr>
          <p:spPr>
            <a:xfrm>
              <a:off x="5013761" y="5719358"/>
              <a:ext cx="5166946" cy="1097976"/>
            </a:xfrm>
            <a:custGeom>
              <a:avLst/>
              <a:gdLst/>
              <a:ahLst/>
              <a:cxnLst/>
              <a:rect l="l" t="t" r="r" b="b"/>
              <a:pathLst>
                <a:path w="5166946" h="1097976">
                  <a:moveTo>
                    <a:pt x="0" y="0"/>
                  </a:moveTo>
                  <a:lnTo>
                    <a:pt x="5166946" y="0"/>
                  </a:lnTo>
                  <a:lnTo>
                    <a:pt x="5166946" y="1097976"/>
                  </a:lnTo>
                  <a:lnTo>
                    <a:pt x="0" y="109797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8" name="TextBox 28"/>
            <p:cNvSpPr txBox="1"/>
            <p:nvPr/>
          </p:nvSpPr>
          <p:spPr>
            <a:xfrm>
              <a:off x="6185672" y="3740806"/>
              <a:ext cx="959487" cy="661904"/>
            </a:xfrm>
            <a:prstGeom prst="rect">
              <a:avLst/>
            </a:prstGeom>
          </p:spPr>
          <p:txBody>
            <a:bodyPr lIns="0" tIns="0" rIns="0" bIns="0" rtlCol="0" anchor="t">
              <a:spAutoFit/>
            </a:bodyPr>
            <a:lstStyle/>
            <a:p>
              <a:pPr algn="l">
                <a:lnSpc>
                  <a:spcPts val="4191"/>
                </a:lnSpc>
              </a:pPr>
              <a:r>
                <a:rPr lang="en-US" sz="2993">
                  <a:solidFill>
                    <a:srgbClr val="FFFFFF"/>
                  </a:solidFill>
                  <a:latin typeface="Manrope"/>
                  <a:ea typeface="Manrope"/>
                  <a:cs typeface="Manrope"/>
                  <a:sym typeface="Manrope"/>
                </a:rPr>
                <a:t>Bay</a:t>
              </a:r>
            </a:p>
          </p:txBody>
        </p:sp>
        <p:sp>
          <p:nvSpPr>
            <p:cNvPr id="29" name="TextBox 29"/>
            <p:cNvSpPr txBox="1"/>
            <p:nvPr/>
          </p:nvSpPr>
          <p:spPr>
            <a:xfrm>
              <a:off x="9432774" y="5111773"/>
              <a:ext cx="959487" cy="661904"/>
            </a:xfrm>
            <a:prstGeom prst="rect">
              <a:avLst/>
            </a:prstGeom>
          </p:spPr>
          <p:txBody>
            <a:bodyPr lIns="0" tIns="0" rIns="0" bIns="0" rtlCol="0" anchor="t">
              <a:spAutoFit/>
            </a:bodyPr>
            <a:lstStyle/>
            <a:p>
              <a:pPr algn="l">
                <a:lnSpc>
                  <a:spcPts val="4191"/>
                </a:lnSpc>
              </a:pPr>
              <a:r>
                <a:rPr lang="en-US" sz="2993">
                  <a:solidFill>
                    <a:srgbClr val="FFFFFF"/>
                  </a:solidFill>
                  <a:latin typeface="Manrope"/>
                  <a:ea typeface="Manrope"/>
                  <a:cs typeface="Manrope"/>
                  <a:sym typeface="Manrope"/>
                </a:rPr>
                <a:t>Bay</a:t>
              </a:r>
            </a:p>
          </p:txBody>
        </p:sp>
        <p:grpSp>
          <p:nvGrpSpPr>
            <p:cNvPr id="30" name="Group 30"/>
            <p:cNvGrpSpPr/>
            <p:nvPr/>
          </p:nvGrpSpPr>
          <p:grpSpPr>
            <a:xfrm>
              <a:off x="0" y="0"/>
              <a:ext cx="11272135" cy="9713242"/>
              <a:chOff x="0" y="0"/>
              <a:chExt cx="2226595" cy="1918665"/>
            </a:xfrm>
          </p:grpSpPr>
          <p:sp>
            <p:nvSpPr>
              <p:cNvPr id="31" name="Freeform 31"/>
              <p:cNvSpPr/>
              <p:nvPr/>
            </p:nvSpPr>
            <p:spPr>
              <a:xfrm>
                <a:off x="0" y="0"/>
                <a:ext cx="2226595" cy="1918665"/>
              </a:xfrm>
              <a:custGeom>
                <a:avLst/>
                <a:gdLst/>
                <a:ahLst/>
                <a:cxnLst/>
                <a:rect l="l" t="t" r="r" b="b"/>
                <a:pathLst>
                  <a:path w="2226595" h="1918665">
                    <a:moveTo>
                      <a:pt x="0" y="0"/>
                    </a:moveTo>
                    <a:lnTo>
                      <a:pt x="2226595" y="0"/>
                    </a:lnTo>
                    <a:lnTo>
                      <a:pt x="2226595" y="1918665"/>
                    </a:lnTo>
                    <a:lnTo>
                      <a:pt x="0" y="1918665"/>
                    </a:lnTo>
                    <a:close/>
                  </a:path>
                </a:pathLst>
              </a:custGeom>
              <a:solidFill>
                <a:srgbClr val="000000">
                  <a:alpha val="0"/>
                </a:srgbClr>
              </a:solidFill>
              <a:ln w="333375" cap="sq">
                <a:solidFill>
                  <a:srgbClr val="2750A4"/>
                </a:solidFill>
                <a:prstDash val="solid"/>
                <a:miter/>
              </a:ln>
            </p:spPr>
          </p:sp>
          <p:sp>
            <p:nvSpPr>
              <p:cNvPr id="32" name="TextBox 32"/>
              <p:cNvSpPr txBox="1"/>
              <p:nvPr/>
            </p:nvSpPr>
            <p:spPr>
              <a:xfrm>
                <a:off x="0" y="-76200"/>
                <a:ext cx="2226595" cy="1994865"/>
              </a:xfrm>
              <a:prstGeom prst="rect">
                <a:avLst/>
              </a:prstGeom>
            </p:spPr>
            <p:txBody>
              <a:bodyPr lIns="50800" tIns="50800" rIns="50800" bIns="50800" rtlCol="0" anchor="ctr"/>
              <a:lstStyle/>
              <a:p>
                <a:pPr algn="ctr">
                  <a:lnSpc>
                    <a:spcPts val="2659"/>
                  </a:lnSpc>
                </a:pPr>
                <a:endParaRPr/>
              </a:p>
            </p:txBody>
          </p:sp>
        </p:grpSp>
      </p:grpSp>
      <p:sp>
        <p:nvSpPr>
          <p:cNvPr id="33" name="TextBox 33"/>
          <p:cNvSpPr txBox="1"/>
          <p:nvPr/>
        </p:nvSpPr>
        <p:spPr>
          <a:xfrm>
            <a:off x="1028700" y="3717924"/>
            <a:ext cx="6509305" cy="4921251"/>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The coast is made up of different types of rock, some harder than others.</a:t>
            </a:r>
          </a:p>
          <a:p>
            <a:pPr algn="l">
              <a:lnSpc>
                <a:spcPts val="4899"/>
              </a:lnSpc>
            </a:pPr>
            <a:endParaRPr lang="en-US" sz="3499">
              <a:solidFill>
                <a:srgbClr val="FFFFFF"/>
              </a:solidFill>
              <a:latin typeface="Manrope"/>
              <a:ea typeface="Manrope"/>
              <a:cs typeface="Manrope"/>
              <a:sym typeface="Manrope"/>
            </a:endParaRPr>
          </a:p>
          <a:p>
            <a:pPr algn="l">
              <a:lnSpc>
                <a:spcPts val="4899"/>
              </a:lnSpc>
            </a:pPr>
            <a:r>
              <a:rPr lang="en-US" sz="3499">
                <a:solidFill>
                  <a:srgbClr val="FFFFFF"/>
                </a:solidFill>
                <a:latin typeface="Manrope"/>
                <a:ea typeface="Manrope"/>
                <a:cs typeface="Manrope"/>
                <a:sym typeface="Manrope"/>
              </a:rPr>
              <a:t>The softer rock erodes faster than the harder rock, and that leads to the formation of bays and headlands.</a:t>
            </a:r>
          </a:p>
        </p:txBody>
      </p:sp>
      <p:sp>
        <p:nvSpPr>
          <p:cNvPr id="34" name="TextBox 34"/>
          <p:cNvSpPr txBox="1"/>
          <p:nvPr/>
        </p:nvSpPr>
        <p:spPr>
          <a:xfrm>
            <a:off x="1028700" y="1346674"/>
            <a:ext cx="8115300"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WHY IS GEOLOGY IMPORTANT?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grpSp>
        <p:nvGrpSpPr>
          <p:cNvPr id="3" name="Group 3"/>
          <p:cNvGrpSpPr/>
          <p:nvPr/>
        </p:nvGrpSpPr>
        <p:grpSpPr>
          <a:xfrm>
            <a:off x="11658155" y="4714316"/>
            <a:ext cx="3940920" cy="2483387"/>
            <a:chOff x="0" y="0"/>
            <a:chExt cx="1008245" cy="635349"/>
          </a:xfrm>
        </p:grpSpPr>
        <p:sp>
          <p:nvSpPr>
            <p:cNvPr id="4" name="Freeform 4"/>
            <p:cNvSpPr/>
            <p:nvPr/>
          </p:nvSpPr>
          <p:spPr>
            <a:xfrm>
              <a:off x="0" y="0"/>
              <a:ext cx="1008245" cy="635349"/>
            </a:xfrm>
            <a:custGeom>
              <a:avLst/>
              <a:gdLst/>
              <a:ahLst/>
              <a:cxnLst/>
              <a:rect l="l" t="t" r="r" b="b"/>
              <a:pathLst>
                <a:path w="1008245" h="635349">
                  <a:moveTo>
                    <a:pt x="0" y="0"/>
                  </a:moveTo>
                  <a:lnTo>
                    <a:pt x="1008245" y="0"/>
                  </a:lnTo>
                  <a:lnTo>
                    <a:pt x="1008245" y="635349"/>
                  </a:lnTo>
                  <a:lnTo>
                    <a:pt x="0" y="635349"/>
                  </a:lnTo>
                  <a:close/>
                </a:path>
              </a:pathLst>
            </a:custGeom>
            <a:solidFill>
              <a:srgbClr val="FBE7B5"/>
            </a:solidFill>
          </p:spPr>
        </p:sp>
        <p:sp>
          <p:nvSpPr>
            <p:cNvPr id="5" name="TextBox 5"/>
            <p:cNvSpPr txBox="1"/>
            <p:nvPr/>
          </p:nvSpPr>
          <p:spPr>
            <a:xfrm>
              <a:off x="0" y="-76200"/>
              <a:ext cx="1008245" cy="711549"/>
            </a:xfrm>
            <a:prstGeom prst="rect">
              <a:avLst/>
            </a:prstGeom>
          </p:spPr>
          <p:txBody>
            <a:bodyPr lIns="50800" tIns="50800" rIns="50800" bIns="50800" rtlCol="0" anchor="ctr"/>
            <a:lstStyle/>
            <a:p>
              <a:pPr algn="ctr">
                <a:lnSpc>
                  <a:spcPts val="2659"/>
                </a:lnSpc>
              </a:pPr>
              <a:endParaRPr/>
            </a:p>
          </p:txBody>
        </p:sp>
      </p:grpSp>
      <p:sp>
        <p:nvSpPr>
          <p:cNvPr id="6" name="AutoShape 6"/>
          <p:cNvSpPr/>
          <p:nvPr/>
        </p:nvSpPr>
        <p:spPr>
          <a:xfrm flipV="1">
            <a:off x="1028700" y="1028700"/>
            <a:ext cx="8115300" cy="19050"/>
          </a:xfrm>
          <a:prstGeom prst="line">
            <a:avLst/>
          </a:prstGeom>
          <a:ln w="285750" cap="flat">
            <a:solidFill>
              <a:srgbClr val="FFFFFF"/>
            </a:solidFill>
            <a:prstDash val="solid"/>
            <a:headEnd type="none" w="sm" len="sm"/>
            <a:tailEnd type="none" w="sm" len="sm"/>
          </a:ln>
        </p:spPr>
      </p:sp>
      <p:grpSp>
        <p:nvGrpSpPr>
          <p:cNvPr id="7" name="Group 7"/>
          <p:cNvGrpSpPr/>
          <p:nvPr/>
        </p:nvGrpSpPr>
        <p:grpSpPr>
          <a:xfrm>
            <a:off x="789702" y="2615065"/>
            <a:ext cx="7437131" cy="6604582"/>
            <a:chOff x="0" y="0"/>
            <a:chExt cx="9916175" cy="8806109"/>
          </a:xfrm>
        </p:grpSpPr>
        <p:sp>
          <p:nvSpPr>
            <p:cNvPr id="8" name="Freeform 8"/>
            <p:cNvSpPr/>
            <p:nvPr/>
          </p:nvSpPr>
          <p:spPr>
            <a:xfrm rot="5400000">
              <a:off x="3903955" y="2875589"/>
              <a:ext cx="8269578" cy="3158005"/>
            </a:xfrm>
            <a:custGeom>
              <a:avLst/>
              <a:gdLst/>
              <a:ahLst/>
              <a:cxnLst/>
              <a:rect l="l" t="t" r="r" b="b"/>
              <a:pathLst>
                <a:path w="8269578" h="3158005">
                  <a:moveTo>
                    <a:pt x="0" y="0"/>
                  </a:moveTo>
                  <a:lnTo>
                    <a:pt x="8269578" y="0"/>
                  </a:lnTo>
                  <a:lnTo>
                    <a:pt x="8269578" y="3158006"/>
                  </a:lnTo>
                  <a:lnTo>
                    <a:pt x="0" y="3158006"/>
                  </a:lnTo>
                  <a:lnTo>
                    <a:pt x="0" y="0"/>
                  </a:lnTo>
                  <a:close/>
                </a:path>
              </a:pathLst>
            </a:custGeom>
            <a:blipFill>
              <a:blip r:embed="rId3">
                <a:extLst>
                  <a:ext uri="{96DAC541-7B7A-43D3-8B79-37D633B846F1}">
                    <asvg:svgBlip xmlns:asvg="http://schemas.microsoft.com/office/drawing/2016/SVG/main" xmlns="" r:embed="rId4"/>
                  </a:ext>
                </a:extLst>
              </a:blip>
              <a:stretch>
                <a:fillRect l="-3460" t="-9449" r="-6531"/>
              </a:stretch>
            </a:blipFill>
          </p:spPr>
        </p:sp>
        <p:grpSp>
          <p:nvGrpSpPr>
            <p:cNvPr id="9" name="Group 9"/>
            <p:cNvGrpSpPr/>
            <p:nvPr/>
          </p:nvGrpSpPr>
          <p:grpSpPr>
            <a:xfrm>
              <a:off x="203102" y="341688"/>
              <a:ext cx="6826080" cy="2816444"/>
              <a:chOff x="0" y="0"/>
              <a:chExt cx="1309788" cy="540419"/>
            </a:xfrm>
          </p:grpSpPr>
          <p:sp>
            <p:nvSpPr>
              <p:cNvPr id="10" name="Freeform 10"/>
              <p:cNvSpPr/>
              <p:nvPr/>
            </p:nvSpPr>
            <p:spPr>
              <a:xfrm>
                <a:off x="0" y="0"/>
                <a:ext cx="1309788" cy="540419"/>
              </a:xfrm>
              <a:custGeom>
                <a:avLst/>
                <a:gdLst/>
                <a:ahLst/>
                <a:cxnLst/>
                <a:rect l="l" t="t" r="r" b="b"/>
                <a:pathLst>
                  <a:path w="1309788" h="540419">
                    <a:moveTo>
                      <a:pt x="0" y="0"/>
                    </a:moveTo>
                    <a:lnTo>
                      <a:pt x="1309788" y="0"/>
                    </a:lnTo>
                    <a:lnTo>
                      <a:pt x="1309788" y="540419"/>
                    </a:lnTo>
                    <a:lnTo>
                      <a:pt x="0" y="540419"/>
                    </a:lnTo>
                    <a:close/>
                  </a:path>
                </a:pathLst>
              </a:custGeom>
              <a:solidFill>
                <a:srgbClr val="9B6736"/>
              </a:solidFill>
            </p:spPr>
          </p:sp>
          <p:sp>
            <p:nvSpPr>
              <p:cNvPr id="11" name="TextBox 11"/>
              <p:cNvSpPr txBox="1"/>
              <p:nvPr/>
            </p:nvSpPr>
            <p:spPr>
              <a:xfrm>
                <a:off x="0" y="-76200"/>
                <a:ext cx="1309788" cy="616619"/>
              </a:xfrm>
              <a:prstGeom prst="rect">
                <a:avLst/>
              </a:prstGeom>
            </p:spPr>
            <p:txBody>
              <a:bodyPr lIns="50800" tIns="50800" rIns="50800" bIns="50800" rtlCol="0" anchor="ctr"/>
              <a:lstStyle/>
              <a:p>
                <a:pPr algn="ctr">
                  <a:lnSpc>
                    <a:spcPts val="2659"/>
                  </a:lnSpc>
                </a:pPr>
                <a:r>
                  <a:rPr lang="en-US" sz="1899">
                    <a:solidFill>
                      <a:srgbClr val="FFFFFF"/>
                    </a:solidFill>
                    <a:latin typeface="Avenir"/>
                    <a:ea typeface="Avenir"/>
                    <a:cs typeface="Avenir"/>
                    <a:sym typeface="Avenir"/>
                  </a:rPr>
                  <a:t>HARD ROCK</a:t>
                </a:r>
              </a:p>
            </p:txBody>
          </p:sp>
        </p:grpSp>
        <p:grpSp>
          <p:nvGrpSpPr>
            <p:cNvPr id="12" name="Group 12"/>
            <p:cNvGrpSpPr/>
            <p:nvPr/>
          </p:nvGrpSpPr>
          <p:grpSpPr>
            <a:xfrm>
              <a:off x="203102" y="3158133"/>
              <a:ext cx="6826080" cy="3311182"/>
              <a:chOff x="0" y="0"/>
              <a:chExt cx="1309788" cy="635349"/>
            </a:xfrm>
          </p:grpSpPr>
          <p:sp>
            <p:nvSpPr>
              <p:cNvPr id="13" name="Freeform 13"/>
              <p:cNvSpPr/>
              <p:nvPr/>
            </p:nvSpPr>
            <p:spPr>
              <a:xfrm>
                <a:off x="0" y="0"/>
                <a:ext cx="1309788" cy="635349"/>
              </a:xfrm>
              <a:custGeom>
                <a:avLst/>
                <a:gdLst/>
                <a:ahLst/>
                <a:cxnLst/>
                <a:rect l="l" t="t" r="r" b="b"/>
                <a:pathLst>
                  <a:path w="1309788" h="635349">
                    <a:moveTo>
                      <a:pt x="0" y="0"/>
                    </a:moveTo>
                    <a:lnTo>
                      <a:pt x="1309788" y="0"/>
                    </a:lnTo>
                    <a:lnTo>
                      <a:pt x="1309788" y="635349"/>
                    </a:lnTo>
                    <a:lnTo>
                      <a:pt x="0" y="635349"/>
                    </a:lnTo>
                    <a:close/>
                  </a:path>
                </a:pathLst>
              </a:custGeom>
              <a:solidFill>
                <a:srgbClr val="AAA7A7"/>
              </a:solidFill>
            </p:spPr>
          </p:sp>
          <p:sp>
            <p:nvSpPr>
              <p:cNvPr id="14" name="TextBox 14"/>
              <p:cNvSpPr txBox="1"/>
              <p:nvPr/>
            </p:nvSpPr>
            <p:spPr>
              <a:xfrm>
                <a:off x="0" y="-76200"/>
                <a:ext cx="1309788" cy="711549"/>
              </a:xfrm>
              <a:prstGeom prst="rect">
                <a:avLst/>
              </a:prstGeom>
            </p:spPr>
            <p:txBody>
              <a:bodyPr lIns="50800" tIns="50800" rIns="50800" bIns="50800" rtlCol="0" anchor="ctr"/>
              <a:lstStyle/>
              <a:p>
                <a:pPr algn="ctr">
                  <a:lnSpc>
                    <a:spcPts val="2659"/>
                  </a:lnSpc>
                </a:pPr>
                <a:r>
                  <a:rPr lang="en-US" sz="1899">
                    <a:solidFill>
                      <a:srgbClr val="FFFFFF"/>
                    </a:solidFill>
                    <a:latin typeface="Avenir"/>
                    <a:ea typeface="Avenir"/>
                    <a:cs typeface="Avenir"/>
                    <a:sym typeface="Avenir"/>
                  </a:rPr>
                  <a:t>SOFT ROCK</a:t>
                </a:r>
              </a:p>
            </p:txBody>
          </p:sp>
        </p:grpSp>
        <p:grpSp>
          <p:nvGrpSpPr>
            <p:cNvPr id="15" name="Group 15"/>
            <p:cNvGrpSpPr/>
            <p:nvPr/>
          </p:nvGrpSpPr>
          <p:grpSpPr>
            <a:xfrm>
              <a:off x="203102" y="5772937"/>
              <a:ext cx="6826080" cy="2816444"/>
              <a:chOff x="0" y="0"/>
              <a:chExt cx="1309788" cy="540419"/>
            </a:xfrm>
          </p:grpSpPr>
          <p:sp>
            <p:nvSpPr>
              <p:cNvPr id="16" name="Freeform 16"/>
              <p:cNvSpPr/>
              <p:nvPr/>
            </p:nvSpPr>
            <p:spPr>
              <a:xfrm>
                <a:off x="0" y="0"/>
                <a:ext cx="1309788" cy="540419"/>
              </a:xfrm>
              <a:custGeom>
                <a:avLst/>
                <a:gdLst/>
                <a:ahLst/>
                <a:cxnLst/>
                <a:rect l="l" t="t" r="r" b="b"/>
                <a:pathLst>
                  <a:path w="1309788" h="540419">
                    <a:moveTo>
                      <a:pt x="0" y="0"/>
                    </a:moveTo>
                    <a:lnTo>
                      <a:pt x="1309788" y="0"/>
                    </a:lnTo>
                    <a:lnTo>
                      <a:pt x="1309788" y="540419"/>
                    </a:lnTo>
                    <a:lnTo>
                      <a:pt x="0" y="540419"/>
                    </a:lnTo>
                    <a:close/>
                  </a:path>
                </a:pathLst>
              </a:custGeom>
              <a:solidFill>
                <a:srgbClr val="9B6736"/>
              </a:solidFill>
            </p:spPr>
          </p:sp>
          <p:sp>
            <p:nvSpPr>
              <p:cNvPr id="17" name="TextBox 17"/>
              <p:cNvSpPr txBox="1"/>
              <p:nvPr/>
            </p:nvSpPr>
            <p:spPr>
              <a:xfrm>
                <a:off x="0" y="-76200"/>
                <a:ext cx="1309788" cy="616619"/>
              </a:xfrm>
              <a:prstGeom prst="rect">
                <a:avLst/>
              </a:prstGeom>
            </p:spPr>
            <p:txBody>
              <a:bodyPr lIns="50800" tIns="50800" rIns="50800" bIns="50800" rtlCol="0" anchor="ctr"/>
              <a:lstStyle/>
              <a:p>
                <a:pPr algn="ctr">
                  <a:lnSpc>
                    <a:spcPts val="2659"/>
                  </a:lnSpc>
                </a:pPr>
                <a:r>
                  <a:rPr lang="en-US" sz="1899">
                    <a:solidFill>
                      <a:srgbClr val="FFFFFF"/>
                    </a:solidFill>
                    <a:latin typeface="Avenir"/>
                    <a:ea typeface="Avenir"/>
                    <a:cs typeface="Avenir"/>
                    <a:sym typeface="Avenir"/>
                  </a:rPr>
                  <a:t>HARD ROCK</a:t>
                </a:r>
              </a:p>
            </p:txBody>
          </p:sp>
        </p:grpSp>
        <p:grpSp>
          <p:nvGrpSpPr>
            <p:cNvPr id="18" name="Group 18"/>
            <p:cNvGrpSpPr/>
            <p:nvPr/>
          </p:nvGrpSpPr>
          <p:grpSpPr>
            <a:xfrm>
              <a:off x="0" y="0"/>
              <a:ext cx="9916175" cy="8806109"/>
              <a:chOff x="0" y="0"/>
              <a:chExt cx="1902715" cy="1689716"/>
            </a:xfrm>
          </p:grpSpPr>
          <p:sp>
            <p:nvSpPr>
              <p:cNvPr id="19" name="Freeform 19"/>
              <p:cNvSpPr/>
              <p:nvPr/>
            </p:nvSpPr>
            <p:spPr>
              <a:xfrm>
                <a:off x="0" y="0"/>
                <a:ext cx="1902715" cy="1689716"/>
              </a:xfrm>
              <a:custGeom>
                <a:avLst/>
                <a:gdLst/>
                <a:ahLst/>
                <a:cxnLst/>
                <a:rect l="l" t="t" r="r" b="b"/>
                <a:pathLst>
                  <a:path w="1902715" h="1689716">
                    <a:moveTo>
                      <a:pt x="0" y="0"/>
                    </a:moveTo>
                    <a:lnTo>
                      <a:pt x="1902715" y="0"/>
                    </a:lnTo>
                    <a:lnTo>
                      <a:pt x="1902715" y="1689716"/>
                    </a:lnTo>
                    <a:lnTo>
                      <a:pt x="0" y="1689716"/>
                    </a:lnTo>
                    <a:close/>
                  </a:path>
                </a:pathLst>
              </a:custGeom>
              <a:solidFill>
                <a:srgbClr val="000000">
                  <a:alpha val="0"/>
                </a:srgbClr>
              </a:solidFill>
              <a:ln w="333375" cap="sq">
                <a:solidFill>
                  <a:srgbClr val="2750A4"/>
                </a:solidFill>
                <a:prstDash val="solid"/>
                <a:miter/>
              </a:ln>
            </p:spPr>
          </p:sp>
          <p:sp>
            <p:nvSpPr>
              <p:cNvPr id="20" name="TextBox 20"/>
              <p:cNvSpPr txBox="1"/>
              <p:nvPr/>
            </p:nvSpPr>
            <p:spPr>
              <a:xfrm>
                <a:off x="0" y="-76200"/>
                <a:ext cx="1902715" cy="1765916"/>
              </a:xfrm>
              <a:prstGeom prst="rect">
                <a:avLst/>
              </a:prstGeom>
            </p:spPr>
            <p:txBody>
              <a:bodyPr lIns="50800" tIns="50800" rIns="50800" bIns="50800" rtlCol="0" anchor="ctr"/>
              <a:lstStyle/>
              <a:p>
                <a:pPr algn="ctr">
                  <a:lnSpc>
                    <a:spcPts val="2659"/>
                  </a:lnSpc>
                </a:pPr>
                <a:endParaRPr/>
              </a:p>
            </p:txBody>
          </p:sp>
        </p:grpSp>
      </p:grpSp>
      <p:sp>
        <p:nvSpPr>
          <p:cNvPr id="21" name="Freeform 21"/>
          <p:cNvSpPr/>
          <p:nvPr/>
        </p:nvSpPr>
        <p:spPr>
          <a:xfrm rot="5400000">
            <a:off x="12989133" y="4771757"/>
            <a:ext cx="6202184" cy="2368504"/>
          </a:xfrm>
          <a:custGeom>
            <a:avLst/>
            <a:gdLst/>
            <a:ahLst/>
            <a:cxnLst/>
            <a:rect l="l" t="t" r="r" b="b"/>
            <a:pathLst>
              <a:path w="6202184" h="2368504">
                <a:moveTo>
                  <a:pt x="0" y="0"/>
                </a:moveTo>
                <a:lnTo>
                  <a:pt x="6202184" y="0"/>
                </a:lnTo>
                <a:lnTo>
                  <a:pt x="6202184" y="2368504"/>
                </a:lnTo>
                <a:lnTo>
                  <a:pt x="0" y="2368504"/>
                </a:lnTo>
                <a:lnTo>
                  <a:pt x="0" y="0"/>
                </a:lnTo>
                <a:close/>
              </a:path>
            </a:pathLst>
          </a:custGeom>
          <a:blipFill>
            <a:blip r:embed="rId3">
              <a:extLst>
                <a:ext uri="{96DAC541-7B7A-43D3-8B79-37D633B846F1}">
                  <asvg:svgBlip xmlns:asvg="http://schemas.microsoft.com/office/drawing/2016/SVG/main" xmlns="" r:embed="rId4"/>
                </a:ext>
              </a:extLst>
            </a:blip>
            <a:stretch>
              <a:fillRect l="-3460" t="-9449" r="-6531"/>
            </a:stretch>
          </a:blipFill>
        </p:spPr>
      </p:sp>
      <p:grpSp>
        <p:nvGrpSpPr>
          <p:cNvPr id="22" name="Group 22"/>
          <p:cNvGrpSpPr/>
          <p:nvPr/>
        </p:nvGrpSpPr>
        <p:grpSpPr>
          <a:xfrm>
            <a:off x="10213494" y="2871331"/>
            <a:ext cx="5119560" cy="2112333"/>
            <a:chOff x="0" y="0"/>
            <a:chExt cx="1309788" cy="540419"/>
          </a:xfrm>
        </p:grpSpPr>
        <p:sp>
          <p:nvSpPr>
            <p:cNvPr id="23" name="Freeform 23"/>
            <p:cNvSpPr/>
            <p:nvPr/>
          </p:nvSpPr>
          <p:spPr>
            <a:xfrm>
              <a:off x="0" y="0"/>
              <a:ext cx="1309788" cy="540419"/>
            </a:xfrm>
            <a:custGeom>
              <a:avLst/>
              <a:gdLst/>
              <a:ahLst/>
              <a:cxnLst/>
              <a:rect l="l" t="t" r="r" b="b"/>
              <a:pathLst>
                <a:path w="1309788" h="540419">
                  <a:moveTo>
                    <a:pt x="0" y="0"/>
                  </a:moveTo>
                  <a:lnTo>
                    <a:pt x="1309788" y="0"/>
                  </a:lnTo>
                  <a:lnTo>
                    <a:pt x="1309788" y="540419"/>
                  </a:lnTo>
                  <a:lnTo>
                    <a:pt x="0" y="540419"/>
                  </a:lnTo>
                  <a:close/>
                </a:path>
              </a:pathLst>
            </a:custGeom>
            <a:solidFill>
              <a:srgbClr val="9B6736"/>
            </a:solidFill>
          </p:spPr>
        </p:sp>
        <p:sp>
          <p:nvSpPr>
            <p:cNvPr id="24" name="TextBox 24"/>
            <p:cNvSpPr txBox="1"/>
            <p:nvPr/>
          </p:nvSpPr>
          <p:spPr>
            <a:xfrm>
              <a:off x="0" y="-76200"/>
              <a:ext cx="1309788" cy="616619"/>
            </a:xfrm>
            <a:prstGeom prst="rect">
              <a:avLst/>
            </a:prstGeom>
          </p:spPr>
          <p:txBody>
            <a:bodyPr lIns="50800" tIns="50800" rIns="50800" bIns="50800" rtlCol="0" anchor="ctr"/>
            <a:lstStyle/>
            <a:p>
              <a:pPr algn="ctr">
                <a:lnSpc>
                  <a:spcPts val="2659"/>
                </a:lnSpc>
              </a:pPr>
              <a:r>
                <a:rPr lang="en-US" sz="1899">
                  <a:solidFill>
                    <a:srgbClr val="FFFFFF"/>
                  </a:solidFill>
                  <a:latin typeface="Avenir"/>
                  <a:ea typeface="Avenir"/>
                  <a:cs typeface="Avenir"/>
                  <a:sym typeface="Avenir"/>
                </a:rPr>
                <a:t>HARD ROCK</a:t>
              </a:r>
            </a:p>
          </p:txBody>
        </p:sp>
      </p:grpSp>
      <p:grpSp>
        <p:nvGrpSpPr>
          <p:cNvPr id="25" name="Group 25"/>
          <p:cNvGrpSpPr/>
          <p:nvPr/>
        </p:nvGrpSpPr>
        <p:grpSpPr>
          <a:xfrm>
            <a:off x="10213494" y="4983665"/>
            <a:ext cx="3940920" cy="2483387"/>
            <a:chOff x="0" y="0"/>
            <a:chExt cx="1008245" cy="635349"/>
          </a:xfrm>
        </p:grpSpPr>
        <p:sp>
          <p:nvSpPr>
            <p:cNvPr id="26" name="Freeform 26"/>
            <p:cNvSpPr/>
            <p:nvPr/>
          </p:nvSpPr>
          <p:spPr>
            <a:xfrm>
              <a:off x="0" y="0"/>
              <a:ext cx="1008245" cy="635349"/>
            </a:xfrm>
            <a:custGeom>
              <a:avLst/>
              <a:gdLst/>
              <a:ahLst/>
              <a:cxnLst/>
              <a:rect l="l" t="t" r="r" b="b"/>
              <a:pathLst>
                <a:path w="1008245" h="635349">
                  <a:moveTo>
                    <a:pt x="0" y="0"/>
                  </a:moveTo>
                  <a:lnTo>
                    <a:pt x="1008245" y="0"/>
                  </a:lnTo>
                  <a:lnTo>
                    <a:pt x="1008245" y="635349"/>
                  </a:lnTo>
                  <a:lnTo>
                    <a:pt x="0" y="635349"/>
                  </a:lnTo>
                  <a:close/>
                </a:path>
              </a:pathLst>
            </a:custGeom>
            <a:solidFill>
              <a:srgbClr val="AAA7A7"/>
            </a:solidFill>
          </p:spPr>
        </p:sp>
        <p:sp>
          <p:nvSpPr>
            <p:cNvPr id="27" name="TextBox 27"/>
            <p:cNvSpPr txBox="1"/>
            <p:nvPr/>
          </p:nvSpPr>
          <p:spPr>
            <a:xfrm>
              <a:off x="0" y="-76200"/>
              <a:ext cx="1008245" cy="711549"/>
            </a:xfrm>
            <a:prstGeom prst="rect">
              <a:avLst/>
            </a:prstGeom>
          </p:spPr>
          <p:txBody>
            <a:bodyPr lIns="50800" tIns="50800" rIns="50800" bIns="50800" rtlCol="0" anchor="ctr"/>
            <a:lstStyle/>
            <a:p>
              <a:pPr algn="ctr">
                <a:lnSpc>
                  <a:spcPts val="2659"/>
                </a:lnSpc>
              </a:pPr>
              <a:r>
                <a:rPr lang="en-US" sz="1899">
                  <a:solidFill>
                    <a:srgbClr val="FFFFFF"/>
                  </a:solidFill>
                  <a:latin typeface="Avenir"/>
                  <a:ea typeface="Avenir"/>
                  <a:cs typeface="Avenir"/>
                  <a:sym typeface="Avenir"/>
                </a:rPr>
                <a:t>SOFT ROCK</a:t>
              </a:r>
            </a:p>
          </p:txBody>
        </p:sp>
      </p:grpSp>
      <p:grpSp>
        <p:nvGrpSpPr>
          <p:cNvPr id="28" name="Group 28"/>
          <p:cNvGrpSpPr/>
          <p:nvPr/>
        </p:nvGrpSpPr>
        <p:grpSpPr>
          <a:xfrm>
            <a:off x="10213494" y="6944768"/>
            <a:ext cx="5119560" cy="2112333"/>
            <a:chOff x="0" y="0"/>
            <a:chExt cx="1309788" cy="540419"/>
          </a:xfrm>
        </p:grpSpPr>
        <p:sp>
          <p:nvSpPr>
            <p:cNvPr id="29" name="Freeform 29"/>
            <p:cNvSpPr/>
            <p:nvPr/>
          </p:nvSpPr>
          <p:spPr>
            <a:xfrm>
              <a:off x="0" y="0"/>
              <a:ext cx="1309788" cy="540419"/>
            </a:xfrm>
            <a:custGeom>
              <a:avLst/>
              <a:gdLst/>
              <a:ahLst/>
              <a:cxnLst/>
              <a:rect l="l" t="t" r="r" b="b"/>
              <a:pathLst>
                <a:path w="1309788" h="540419">
                  <a:moveTo>
                    <a:pt x="0" y="0"/>
                  </a:moveTo>
                  <a:lnTo>
                    <a:pt x="1309788" y="0"/>
                  </a:lnTo>
                  <a:lnTo>
                    <a:pt x="1309788" y="540419"/>
                  </a:lnTo>
                  <a:lnTo>
                    <a:pt x="0" y="540419"/>
                  </a:lnTo>
                  <a:close/>
                </a:path>
              </a:pathLst>
            </a:custGeom>
            <a:solidFill>
              <a:srgbClr val="9B6736"/>
            </a:solidFill>
          </p:spPr>
        </p:sp>
        <p:sp>
          <p:nvSpPr>
            <p:cNvPr id="30" name="TextBox 30"/>
            <p:cNvSpPr txBox="1"/>
            <p:nvPr/>
          </p:nvSpPr>
          <p:spPr>
            <a:xfrm>
              <a:off x="0" y="-76200"/>
              <a:ext cx="1309788" cy="616619"/>
            </a:xfrm>
            <a:prstGeom prst="rect">
              <a:avLst/>
            </a:prstGeom>
          </p:spPr>
          <p:txBody>
            <a:bodyPr lIns="50800" tIns="50800" rIns="50800" bIns="50800" rtlCol="0" anchor="ctr"/>
            <a:lstStyle/>
            <a:p>
              <a:pPr algn="ctr">
                <a:lnSpc>
                  <a:spcPts val="2659"/>
                </a:lnSpc>
              </a:pPr>
              <a:r>
                <a:rPr lang="en-US" sz="1899">
                  <a:solidFill>
                    <a:srgbClr val="FFFFFF"/>
                  </a:solidFill>
                  <a:latin typeface="Avenir"/>
                  <a:ea typeface="Avenir"/>
                  <a:cs typeface="Avenir"/>
                  <a:sym typeface="Avenir"/>
                </a:rPr>
                <a:t>HARD ROCK</a:t>
              </a:r>
            </a:p>
          </p:txBody>
        </p:sp>
      </p:grpSp>
      <p:grpSp>
        <p:nvGrpSpPr>
          <p:cNvPr id="31" name="Group 31"/>
          <p:cNvGrpSpPr/>
          <p:nvPr/>
        </p:nvGrpSpPr>
        <p:grpSpPr>
          <a:xfrm>
            <a:off x="10061167" y="2653718"/>
            <a:ext cx="7437131" cy="6604582"/>
            <a:chOff x="0" y="0"/>
            <a:chExt cx="1902715" cy="1689716"/>
          </a:xfrm>
        </p:grpSpPr>
        <p:sp>
          <p:nvSpPr>
            <p:cNvPr id="32" name="Freeform 32"/>
            <p:cNvSpPr/>
            <p:nvPr/>
          </p:nvSpPr>
          <p:spPr>
            <a:xfrm>
              <a:off x="0" y="0"/>
              <a:ext cx="1902715" cy="1689716"/>
            </a:xfrm>
            <a:custGeom>
              <a:avLst/>
              <a:gdLst/>
              <a:ahLst/>
              <a:cxnLst/>
              <a:rect l="l" t="t" r="r" b="b"/>
              <a:pathLst>
                <a:path w="1902715" h="1689716">
                  <a:moveTo>
                    <a:pt x="0" y="0"/>
                  </a:moveTo>
                  <a:lnTo>
                    <a:pt x="1902715" y="0"/>
                  </a:lnTo>
                  <a:lnTo>
                    <a:pt x="1902715" y="1689716"/>
                  </a:lnTo>
                  <a:lnTo>
                    <a:pt x="0" y="1689716"/>
                  </a:lnTo>
                  <a:close/>
                </a:path>
              </a:pathLst>
            </a:custGeom>
            <a:solidFill>
              <a:srgbClr val="000000">
                <a:alpha val="0"/>
              </a:srgbClr>
            </a:solidFill>
            <a:ln w="333375" cap="sq">
              <a:solidFill>
                <a:srgbClr val="2750A4"/>
              </a:solidFill>
              <a:prstDash val="solid"/>
              <a:miter/>
            </a:ln>
          </p:spPr>
        </p:sp>
        <p:sp>
          <p:nvSpPr>
            <p:cNvPr id="33" name="TextBox 33"/>
            <p:cNvSpPr txBox="1"/>
            <p:nvPr/>
          </p:nvSpPr>
          <p:spPr>
            <a:xfrm>
              <a:off x="0" y="-76200"/>
              <a:ext cx="1902715" cy="1765916"/>
            </a:xfrm>
            <a:prstGeom prst="rect">
              <a:avLst/>
            </a:prstGeom>
          </p:spPr>
          <p:txBody>
            <a:bodyPr lIns="50800" tIns="50800" rIns="50800" bIns="50800" rtlCol="0" anchor="ctr"/>
            <a:lstStyle/>
            <a:p>
              <a:pPr algn="ctr">
                <a:lnSpc>
                  <a:spcPts val="2659"/>
                </a:lnSpc>
              </a:pPr>
              <a:endParaRPr/>
            </a:p>
          </p:txBody>
        </p:sp>
      </p:grpSp>
      <p:sp>
        <p:nvSpPr>
          <p:cNvPr id="34" name="Freeform 34"/>
          <p:cNvSpPr/>
          <p:nvPr/>
        </p:nvSpPr>
        <p:spPr>
          <a:xfrm>
            <a:off x="8226833" y="5448504"/>
            <a:ext cx="1834335" cy="781885"/>
          </a:xfrm>
          <a:custGeom>
            <a:avLst/>
            <a:gdLst/>
            <a:ahLst/>
            <a:cxnLst/>
            <a:rect l="l" t="t" r="r" b="b"/>
            <a:pathLst>
              <a:path w="1834335" h="781885">
                <a:moveTo>
                  <a:pt x="0" y="0"/>
                </a:moveTo>
                <a:lnTo>
                  <a:pt x="1834334" y="0"/>
                </a:lnTo>
                <a:lnTo>
                  <a:pt x="1834334" y="781885"/>
                </a:lnTo>
                <a:lnTo>
                  <a:pt x="0" y="7818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5" name="TextBox 35"/>
          <p:cNvSpPr txBox="1"/>
          <p:nvPr/>
        </p:nvSpPr>
        <p:spPr>
          <a:xfrm>
            <a:off x="1028700" y="1346674"/>
            <a:ext cx="8115300"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GEOLOGY ROCKS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Freeform 3"/>
          <p:cNvSpPr/>
          <p:nvPr/>
        </p:nvSpPr>
        <p:spPr>
          <a:xfrm>
            <a:off x="8541749" y="1747676"/>
            <a:ext cx="8730312" cy="6941221"/>
          </a:xfrm>
          <a:custGeom>
            <a:avLst/>
            <a:gdLst/>
            <a:ahLst/>
            <a:cxnLst/>
            <a:rect l="l" t="t" r="r" b="b"/>
            <a:pathLst>
              <a:path w="8730312" h="6941221">
                <a:moveTo>
                  <a:pt x="0" y="0"/>
                </a:moveTo>
                <a:lnTo>
                  <a:pt x="8730312" y="0"/>
                </a:lnTo>
                <a:lnTo>
                  <a:pt x="8730312" y="6941221"/>
                </a:lnTo>
                <a:lnTo>
                  <a:pt x="0" y="6941221"/>
                </a:lnTo>
                <a:lnTo>
                  <a:pt x="0" y="0"/>
                </a:lnTo>
                <a:close/>
              </a:path>
            </a:pathLst>
          </a:custGeom>
          <a:blipFill>
            <a:blip r:embed="rId3"/>
            <a:stretch>
              <a:fillRect t="-19525" b="-6249"/>
            </a:stretch>
          </a:blipFill>
        </p:spPr>
      </p:sp>
      <p:sp>
        <p:nvSpPr>
          <p:cNvPr id="4" name="AutoShape 4"/>
          <p:cNvSpPr/>
          <p:nvPr/>
        </p:nvSpPr>
        <p:spPr>
          <a:xfrm flipV="1">
            <a:off x="1028700" y="1028700"/>
            <a:ext cx="6509305" cy="19050"/>
          </a:xfrm>
          <a:prstGeom prst="line">
            <a:avLst/>
          </a:prstGeom>
          <a:ln w="285750" cap="flat">
            <a:solidFill>
              <a:srgbClr val="FFFFFF"/>
            </a:solidFill>
            <a:prstDash val="solid"/>
            <a:headEnd type="none" w="sm" len="sm"/>
            <a:tailEnd type="none" w="sm" len="sm"/>
          </a:ln>
        </p:spPr>
      </p:sp>
      <p:sp>
        <p:nvSpPr>
          <p:cNvPr id="5" name="Freeform 5"/>
          <p:cNvSpPr/>
          <p:nvPr/>
        </p:nvSpPr>
        <p:spPr>
          <a:xfrm>
            <a:off x="11429468" y="6595942"/>
            <a:ext cx="1189515" cy="1316199"/>
          </a:xfrm>
          <a:custGeom>
            <a:avLst/>
            <a:gdLst/>
            <a:ahLst/>
            <a:cxnLst/>
            <a:rect l="l" t="t" r="r" b="b"/>
            <a:pathLst>
              <a:path w="1189515" h="1316199">
                <a:moveTo>
                  <a:pt x="0" y="0"/>
                </a:moveTo>
                <a:lnTo>
                  <a:pt x="1189515" y="0"/>
                </a:lnTo>
                <a:lnTo>
                  <a:pt x="1189515" y="1316199"/>
                </a:lnTo>
                <a:lnTo>
                  <a:pt x="0" y="13161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8582019" y="5014639"/>
            <a:ext cx="4722257" cy="4021766"/>
          </a:xfrm>
          <a:custGeom>
            <a:avLst/>
            <a:gdLst/>
            <a:ahLst/>
            <a:cxnLst/>
            <a:rect l="l" t="t" r="r" b="b"/>
            <a:pathLst>
              <a:path w="4722257" h="4021766">
                <a:moveTo>
                  <a:pt x="0" y="0"/>
                </a:moveTo>
                <a:lnTo>
                  <a:pt x="4722257" y="0"/>
                </a:lnTo>
                <a:lnTo>
                  <a:pt x="4722257" y="4021767"/>
                </a:lnTo>
                <a:lnTo>
                  <a:pt x="0" y="4021767"/>
                </a:lnTo>
                <a:lnTo>
                  <a:pt x="0" y="0"/>
                </a:lnTo>
                <a:close/>
              </a:path>
            </a:pathLst>
          </a:custGeom>
          <a:blipFill>
            <a:blip r:embed="rId6"/>
            <a:stretch>
              <a:fillRect l="-58838" r="-58838"/>
            </a:stretch>
          </a:blipFill>
        </p:spPr>
      </p:sp>
      <p:sp>
        <p:nvSpPr>
          <p:cNvPr id="7" name="Freeform 7"/>
          <p:cNvSpPr/>
          <p:nvPr/>
        </p:nvSpPr>
        <p:spPr>
          <a:xfrm>
            <a:off x="8933916" y="6326151"/>
            <a:ext cx="385080" cy="2067545"/>
          </a:xfrm>
          <a:custGeom>
            <a:avLst/>
            <a:gdLst/>
            <a:ahLst/>
            <a:cxnLst/>
            <a:rect l="l" t="t" r="r" b="b"/>
            <a:pathLst>
              <a:path w="385080" h="2067545">
                <a:moveTo>
                  <a:pt x="0" y="0"/>
                </a:moveTo>
                <a:lnTo>
                  <a:pt x="385080" y="0"/>
                </a:lnTo>
                <a:lnTo>
                  <a:pt x="385080" y="2067545"/>
                </a:lnTo>
                <a:lnTo>
                  <a:pt x="0" y="206754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9836285" y="6671411"/>
            <a:ext cx="1713322" cy="1299009"/>
          </a:xfrm>
          <a:custGeom>
            <a:avLst/>
            <a:gdLst/>
            <a:ahLst/>
            <a:cxnLst/>
            <a:rect l="l" t="t" r="r" b="b"/>
            <a:pathLst>
              <a:path w="1713322" h="1299009">
                <a:moveTo>
                  <a:pt x="0" y="0"/>
                </a:moveTo>
                <a:lnTo>
                  <a:pt x="1713322" y="0"/>
                </a:lnTo>
                <a:lnTo>
                  <a:pt x="1713322" y="1299009"/>
                </a:lnTo>
                <a:lnTo>
                  <a:pt x="0" y="129900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flipH="1">
            <a:off x="8804740" y="7592106"/>
            <a:ext cx="2988040" cy="1184011"/>
          </a:xfrm>
          <a:custGeom>
            <a:avLst/>
            <a:gdLst/>
            <a:ahLst/>
            <a:cxnLst/>
            <a:rect l="l" t="t" r="r" b="b"/>
            <a:pathLst>
              <a:path w="2988040" h="1184011">
                <a:moveTo>
                  <a:pt x="2988039" y="0"/>
                </a:moveTo>
                <a:lnTo>
                  <a:pt x="0" y="0"/>
                </a:lnTo>
                <a:lnTo>
                  <a:pt x="0" y="1184011"/>
                </a:lnTo>
                <a:lnTo>
                  <a:pt x="2988039" y="1184011"/>
                </a:lnTo>
                <a:lnTo>
                  <a:pt x="2988039" y="0"/>
                </a:lnTo>
                <a:close/>
              </a:path>
            </a:pathLst>
          </a:custGeom>
          <a:blipFill>
            <a:blip r:embed="rId11"/>
            <a:stretch>
              <a:fillRect/>
            </a:stretch>
          </a:blipFill>
        </p:spPr>
      </p:sp>
      <p:sp>
        <p:nvSpPr>
          <p:cNvPr id="10" name="Freeform 10"/>
          <p:cNvSpPr/>
          <p:nvPr/>
        </p:nvSpPr>
        <p:spPr>
          <a:xfrm flipH="1">
            <a:off x="11852172" y="6712872"/>
            <a:ext cx="1083503" cy="1198897"/>
          </a:xfrm>
          <a:custGeom>
            <a:avLst/>
            <a:gdLst/>
            <a:ahLst/>
            <a:cxnLst/>
            <a:rect l="l" t="t" r="r" b="b"/>
            <a:pathLst>
              <a:path w="1083503" h="1198897">
                <a:moveTo>
                  <a:pt x="1083503" y="0"/>
                </a:moveTo>
                <a:lnTo>
                  <a:pt x="0" y="0"/>
                </a:lnTo>
                <a:lnTo>
                  <a:pt x="0" y="1198897"/>
                </a:lnTo>
                <a:lnTo>
                  <a:pt x="1083503" y="1198897"/>
                </a:lnTo>
                <a:lnTo>
                  <a:pt x="1083503"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a:off x="12699789" y="6671411"/>
            <a:ext cx="684643" cy="1529514"/>
          </a:xfrm>
          <a:custGeom>
            <a:avLst/>
            <a:gdLst/>
            <a:ahLst/>
            <a:cxnLst/>
            <a:rect l="l" t="t" r="r" b="b"/>
            <a:pathLst>
              <a:path w="684643" h="1529514">
                <a:moveTo>
                  <a:pt x="0" y="0"/>
                </a:moveTo>
                <a:lnTo>
                  <a:pt x="684643" y="0"/>
                </a:lnTo>
                <a:lnTo>
                  <a:pt x="684643" y="1529513"/>
                </a:lnTo>
                <a:lnTo>
                  <a:pt x="0" y="1529513"/>
                </a:lnTo>
                <a:lnTo>
                  <a:pt x="0" y="0"/>
                </a:lnTo>
                <a:close/>
              </a:path>
            </a:pathLst>
          </a:custGeom>
          <a:blipFill>
            <a:blip r:embed="rId14">
              <a:extLst>
                <a:ext uri="{96DAC541-7B7A-43D3-8B79-37D633B846F1}">
                  <asvg:svgBlip xmlns:asvg="http://schemas.microsoft.com/office/drawing/2016/SVG/main" xmlns="" r:embed="rId15"/>
                </a:ext>
              </a:extLst>
            </a:blip>
            <a:stretch>
              <a:fillRect l="-101900"/>
            </a:stretch>
          </a:blipFill>
        </p:spPr>
      </p:sp>
      <p:sp>
        <p:nvSpPr>
          <p:cNvPr id="12" name="Freeform 12"/>
          <p:cNvSpPr/>
          <p:nvPr/>
        </p:nvSpPr>
        <p:spPr>
          <a:xfrm flipH="1">
            <a:off x="11062817" y="7592106"/>
            <a:ext cx="2988040" cy="1184011"/>
          </a:xfrm>
          <a:custGeom>
            <a:avLst/>
            <a:gdLst/>
            <a:ahLst/>
            <a:cxnLst/>
            <a:rect l="l" t="t" r="r" b="b"/>
            <a:pathLst>
              <a:path w="2988040" h="1184011">
                <a:moveTo>
                  <a:pt x="2988040" y="0"/>
                </a:moveTo>
                <a:lnTo>
                  <a:pt x="0" y="0"/>
                </a:lnTo>
                <a:lnTo>
                  <a:pt x="0" y="1184011"/>
                </a:lnTo>
                <a:lnTo>
                  <a:pt x="2988040" y="1184011"/>
                </a:lnTo>
                <a:lnTo>
                  <a:pt x="2988040" y="0"/>
                </a:lnTo>
                <a:close/>
              </a:path>
            </a:pathLst>
          </a:custGeom>
          <a:blipFill>
            <a:blip r:embed="rId11"/>
            <a:stretch>
              <a:fillRect/>
            </a:stretch>
          </a:blipFill>
        </p:spPr>
      </p:sp>
      <p:sp>
        <p:nvSpPr>
          <p:cNvPr id="13" name="Freeform 13"/>
          <p:cNvSpPr/>
          <p:nvPr/>
        </p:nvSpPr>
        <p:spPr>
          <a:xfrm rot="-1227190" flipV="1">
            <a:off x="12783527" y="6864034"/>
            <a:ext cx="588229" cy="178672"/>
          </a:xfrm>
          <a:custGeom>
            <a:avLst/>
            <a:gdLst/>
            <a:ahLst/>
            <a:cxnLst/>
            <a:rect l="l" t="t" r="r" b="b"/>
            <a:pathLst>
              <a:path w="588229" h="178672">
                <a:moveTo>
                  <a:pt x="0" y="178671"/>
                </a:moveTo>
                <a:lnTo>
                  <a:pt x="588229" y="178671"/>
                </a:lnTo>
                <a:lnTo>
                  <a:pt x="588229" y="0"/>
                </a:lnTo>
                <a:lnTo>
                  <a:pt x="0" y="0"/>
                </a:lnTo>
                <a:lnTo>
                  <a:pt x="0" y="178671"/>
                </a:lnTo>
                <a:close/>
              </a:path>
            </a:pathLst>
          </a:custGeom>
          <a:blipFill>
            <a:blip r:embed="rId16">
              <a:extLst>
                <a:ext uri="{96DAC541-7B7A-43D3-8B79-37D633B846F1}">
                  <asvg:svgBlip xmlns:asvg="http://schemas.microsoft.com/office/drawing/2016/SVG/main" xmlns="" r:embed="rId17"/>
                </a:ext>
              </a:extLst>
            </a:blip>
            <a:stretch>
              <a:fillRect l="-101900" b="-635494"/>
            </a:stretch>
          </a:blipFill>
        </p:spPr>
      </p:sp>
      <p:sp>
        <p:nvSpPr>
          <p:cNvPr id="14" name="Freeform 14"/>
          <p:cNvSpPr/>
          <p:nvPr/>
        </p:nvSpPr>
        <p:spPr>
          <a:xfrm rot="-1227190" flipV="1">
            <a:off x="12631659" y="6833186"/>
            <a:ext cx="588229" cy="178672"/>
          </a:xfrm>
          <a:custGeom>
            <a:avLst/>
            <a:gdLst/>
            <a:ahLst/>
            <a:cxnLst/>
            <a:rect l="l" t="t" r="r" b="b"/>
            <a:pathLst>
              <a:path w="588229" h="178672">
                <a:moveTo>
                  <a:pt x="0" y="178671"/>
                </a:moveTo>
                <a:lnTo>
                  <a:pt x="588229" y="178671"/>
                </a:lnTo>
                <a:lnTo>
                  <a:pt x="588229" y="0"/>
                </a:lnTo>
                <a:lnTo>
                  <a:pt x="0" y="0"/>
                </a:lnTo>
                <a:lnTo>
                  <a:pt x="0" y="178671"/>
                </a:lnTo>
                <a:close/>
              </a:path>
            </a:pathLst>
          </a:custGeom>
          <a:blipFill>
            <a:blip r:embed="rId16">
              <a:extLst>
                <a:ext uri="{96DAC541-7B7A-43D3-8B79-37D633B846F1}">
                  <asvg:svgBlip xmlns:asvg="http://schemas.microsoft.com/office/drawing/2016/SVG/main" xmlns="" r:embed="rId17"/>
                </a:ext>
              </a:extLst>
            </a:blip>
            <a:stretch>
              <a:fillRect l="-112755" b="-675038"/>
            </a:stretch>
          </a:blipFill>
        </p:spPr>
      </p:sp>
      <p:sp>
        <p:nvSpPr>
          <p:cNvPr id="15" name="Freeform 15"/>
          <p:cNvSpPr/>
          <p:nvPr/>
        </p:nvSpPr>
        <p:spPr>
          <a:xfrm flipV="1">
            <a:off x="12682502" y="6074265"/>
            <a:ext cx="588229" cy="178672"/>
          </a:xfrm>
          <a:custGeom>
            <a:avLst/>
            <a:gdLst/>
            <a:ahLst/>
            <a:cxnLst/>
            <a:rect l="l" t="t" r="r" b="b"/>
            <a:pathLst>
              <a:path w="588229" h="178672">
                <a:moveTo>
                  <a:pt x="0" y="178672"/>
                </a:moveTo>
                <a:lnTo>
                  <a:pt x="588230" y="178672"/>
                </a:lnTo>
                <a:lnTo>
                  <a:pt x="588230" y="0"/>
                </a:lnTo>
                <a:lnTo>
                  <a:pt x="0" y="0"/>
                </a:lnTo>
                <a:lnTo>
                  <a:pt x="0" y="178672"/>
                </a:lnTo>
                <a:close/>
              </a:path>
            </a:pathLst>
          </a:custGeom>
          <a:blipFill>
            <a:blip r:embed="rId16">
              <a:extLst>
                <a:ext uri="{96DAC541-7B7A-43D3-8B79-37D633B846F1}">
                  <asvg:svgBlip xmlns:asvg="http://schemas.microsoft.com/office/drawing/2016/SVG/main" xmlns="" r:embed="rId17"/>
                </a:ext>
              </a:extLst>
            </a:blip>
            <a:stretch>
              <a:fillRect l="-101900" b="-635494"/>
            </a:stretch>
          </a:blipFill>
        </p:spPr>
      </p:sp>
      <p:sp>
        <p:nvSpPr>
          <p:cNvPr id="16" name="Freeform 16"/>
          <p:cNvSpPr/>
          <p:nvPr/>
        </p:nvSpPr>
        <p:spPr>
          <a:xfrm rot="10727961" flipV="1">
            <a:off x="12145283" y="6677554"/>
            <a:ext cx="588229" cy="178672"/>
          </a:xfrm>
          <a:custGeom>
            <a:avLst/>
            <a:gdLst/>
            <a:ahLst/>
            <a:cxnLst/>
            <a:rect l="l" t="t" r="r" b="b"/>
            <a:pathLst>
              <a:path w="588229" h="178672">
                <a:moveTo>
                  <a:pt x="0" y="178671"/>
                </a:moveTo>
                <a:lnTo>
                  <a:pt x="588229" y="178671"/>
                </a:lnTo>
                <a:lnTo>
                  <a:pt x="588229" y="0"/>
                </a:lnTo>
                <a:lnTo>
                  <a:pt x="0" y="0"/>
                </a:lnTo>
                <a:lnTo>
                  <a:pt x="0" y="178671"/>
                </a:lnTo>
                <a:close/>
              </a:path>
            </a:pathLst>
          </a:custGeom>
          <a:blipFill>
            <a:blip r:embed="rId16">
              <a:extLst>
                <a:ext uri="{96DAC541-7B7A-43D3-8B79-37D633B846F1}">
                  <asvg:svgBlip xmlns:asvg="http://schemas.microsoft.com/office/drawing/2016/SVG/main" xmlns="" r:embed="rId17"/>
                </a:ext>
              </a:extLst>
            </a:blip>
            <a:stretch>
              <a:fillRect l="-101900" b="-635494"/>
            </a:stretch>
          </a:blipFill>
        </p:spPr>
      </p:sp>
      <p:sp>
        <p:nvSpPr>
          <p:cNvPr id="17" name="Freeform 17"/>
          <p:cNvSpPr/>
          <p:nvPr/>
        </p:nvSpPr>
        <p:spPr>
          <a:xfrm>
            <a:off x="12473177" y="5691143"/>
            <a:ext cx="733140" cy="1123587"/>
          </a:xfrm>
          <a:custGeom>
            <a:avLst/>
            <a:gdLst/>
            <a:ahLst/>
            <a:cxnLst/>
            <a:rect l="l" t="t" r="r" b="b"/>
            <a:pathLst>
              <a:path w="733140" h="1123587">
                <a:moveTo>
                  <a:pt x="0" y="0"/>
                </a:moveTo>
                <a:lnTo>
                  <a:pt x="733140" y="0"/>
                </a:lnTo>
                <a:lnTo>
                  <a:pt x="733140" y="1123587"/>
                </a:lnTo>
                <a:lnTo>
                  <a:pt x="0" y="1123587"/>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8" name="Freeform 18"/>
          <p:cNvSpPr/>
          <p:nvPr/>
        </p:nvSpPr>
        <p:spPr>
          <a:xfrm>
            <a:off x="12412560" y="5846225"/>
            <a:ext cx="564057" cy="260492"/>
          </a:xfrm>
          <a:custGeom>
            <a:avLst/>
            <a:gdLst/>
            <a:ahLst/>
            <a:cxnLst/>
            <a:rect l="l" t="t" r="r" b="b"/>
            <a:pathLst>
              <a:path w="564057" h="260492">
                <a:moveTo>
                  <a:pt x="0" y="0"/>
                </a:moveTo>
                <a:lnTo>
                  <a:pt x="564057" y="0"/>
                </a:lnTo>
                <a:lnTo>
                  <a:pt x="564057" y="260492"/>
                </a:lnTo>
                <a:lnTo>
                  <a:pt x="0" y="26049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9" name="Freeform 19"/>
          <p:cNvSpPr/>
          <p:nvPr/>
        </p:nvSpPr>
        <p:spPr>
          <a:xfrm rot="603542" flipV="1">
            <a:off x="11733913" y="6828270"/>
            <a:ext cx="722152" cy="219350"/>
          </a:xfrm>
          <a:custGeom>
            <a:avLst/>
            <a:gdLst/>
            <a:ahLst/>
            <a:cxnLst/>
            <a:rect l="l" t="t" r="r" b="b"/>
            <a:pathLst>
              <a:path w="722152" h="219350">
                <a:moveTo>
                  <a:pt x="0" y="219351"/>
                </a:moveTo>
                <a:lnTo>
                  <a:pt x="722153" y="219351"/>
                </a:lnTo>
                <a:lnTo>
                  <a:pt x="722153" y="0"/>
                </a:lnTo>
                <a:lnTo>
                  <a:pt x="0" y="0"/>
                </a:lnTo>
                <a:lnTo>
                  <a:pt x="0" y="219351"/>
                </a:lnTo>
                <a:close/>
              </a:path>
            </a:pathLst>
          </a:custGeom>
          <a:blipFill>
            <a:blip r:embed="rId16">
              <a:extLst>
                <a:ext uri="{96DAC541-7B7A-43D3-8B79-37D633B846F1}">
                  <asvg:svgBlip xmlns:asvg="http://schemas.microsoft.com/office/drawing/2016/SVG/main" xmlns="" r:embed="rId17"/>
                </a:ext>
              </a:extLst>
            </a:blip>
            <a:stretch>
              <a:fillRect l="-101900" b="-635494"/>
            </a:stretch>
          </a:blipFill>
        </p:spPr>
      </p:sp>
      <p:sp>
        <p:nvSpPr>
          <p:cNvPr id="20" name="Freeform 20"/>
          <p:cNvSpPr/>
          <p:nvPr/>
        </p:nvSpPr>
        <p:spPr>
          <a:xfrm>
            <a:off x="11909120" y="6615151"/>
            <a:ext cx="484804" cy="223891"/>
          </a:xfrm>
          <a:custGeom>
            <a:avLst/>
            <a:gdLst/>
            <a:ahLst/>
            <a:cxnLst/>
            <a:rect l="l" t="t" r="r" b="b"/>
            <a:pathLst>
              <a:path w="484804" h="223891">
                <a:moveTo>
                  <a:pt x="0" y="0"/>
                </a:moveTo>
                <a:lnTo>
                  <a:pt x="484804" y="0"/>
                </a:lnTo>
                <a:lnTo>
                  <a:pt x="484804" y="223892"/>
                </a:lnTo>
                <a:lnTo>
                  <a:pt x="0" y="22389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1" name="Freeform 21"/>
          <p:cNvSpPr/>
          <p:nvPr/>
        </p:nvSpPr>
        <p:spPr>
          <a:xfrm rot="603542" flipV="1">
            <a:off x="12324869" y="6936187"/>
            <a:ext cx="588229" cy="178672"/>
          </a:xfrm>
          <a:custGeom>
            <a:avLst/>
            <a:gdLst/>
            <a:ahLst/>
            <a:cxnLst/>
            <a:rect l="l" t="t" r="r" b="b"/>
            <a:pathLst>
              <a:path w="588229" h="178672">
                <a:moveTo>
                  <a:pt x="0" y="178671"/>
                </a:moveTo>
                <a:lnTo>
                  <a:pt x="588229" y="178671"/>
                </a:lnTo>
                <a:lnTo>
                  <a:pt x="588229" y="0"/>
                </a:lnTo>
                <a:lnTo>
                  <a:pt x="0" y="0"/>
                </a:lnTo>
                <a:lnTo>
                  <a:pt x="0" y="178671"/>
                </a:lnTo>
                <a:close/>
              </a:path>
            </a:pathLst>
          </a:custGeom>
          <a:blipFill>
            <a:blip r:embed="rId16">
              <a:extLst>
                <a:ext uri="{96DAC541-7B7A-43D3-8B79-37D633B846F1}">
                  <asvg:svgBlip xmlns:asvg="http://schemas.microsoft.com/office/drawing/2016/SVG/main" xmlns="" r:embed="rId17"/>
                </a:ext>
              </a:extLst>
            </a:blip>
            <a:stretch>
              <a:fillRect l="-101900" b="-635494"/>
            </a:stretch>
          </a:blipFill>
        </p:spPr>
      </p:sp>
      <p:sp>
        <p:nvSpPr>
          <p:cNvPr id="22" name="Freeform 22"/>
          <p:cNvSpPr/>
          <p:nvPr/>
        </p:nvSpPr>
        <p:spPr>
          <a:xfrm flipH="1">
            <a:off x="13543752" y="6796234"/>
            <a:ext cx="741123" cy="820053"/>
          </a:xfrm>
          <a:custGeom>
            <a:avLst/>
            <a:gdLst/>
            <a:ahLst/>
            <a:cxnLst/>
            <a:rect l="l" t="t" r="r" b="b"/>
            <a:pathLst>
              <a:path w="741123" h="820053">
                <a:moveTo>
                  <a:pt x="741123" y="0"/>
                </a:moveTo>
                <a:lnTo>
                  <a:pt x="0" y="0"/>
                </a:lnTo>
                <a:lnTo>
                  <a:pt x="0" y="820053"/>
                </a:lnTo>
                <a:lnTo>
                  <a:pt x="741123" y="820053"/>
                </a:lnTo>
                <a:lnTo>
                  <a:pt x="741123"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3" name="Freeform 23"/>
          <p:cNvSpPr/>
          <p:nvPr/>
        </p:nvSpPr>
        <p:spPr>
          <a:xfrm>
            <a:off x="14053482" y="6766890"/>
            <a:ext cx="515885" cy="1152502"/>
          </a:xfrm>
          <a:custGeom>
            <a:avLst/>
            <a:gdLst/>
            <a:ahLst/>
            <a:cxnLst/>
            <a:rect l="l" t="t" r="r" b="b"/>
            <a:pathLst>
              <a:path w="515885" h="1152502">
                <a:moveTo>
                  <a:pt x="0" y="0"/>
                </a:moveTo>
                <a:lnTo>
                  <a:pt x="515885" y="0"/>
                </a:lnTo>
                <a:lnTo>
                  <a:pt x="515885" y="1152501"/>
                </a:lnTo>
                <a:lnTo>
                  <a:pt x="0" y="1152501"/>
                </a:lnTo>
                <a:lnTo>
                  <a:pt x="0" y="0"/>
                </a:lnTo>
                <a:close/>
              </a:path>
            </a:pathLst>
          </a:custGeom>
          <a:blipFill>
            <a:blip r:embed="rId16">
              <a:extLst>
                <a:ext uri="{96DAC541-7B7A-43D3-8B79-37D633B846F1}">
                  <asvg:svgBlip xmlns:asvg="http://schemas.microsoft.com/office/drawing/2016/SVG/main" xmlns="" r:embed="rId17"/>
                </a:ext>
              </a:extLst>
            </a:blip>
            <a:stretch>
              <a:fillRect l="-101900"/>
            </a:stretch>
          </a:blipFill>
        </p:spPr>
      </p:sp>
      <p:sp>
        <p:nvSpPr>
          <p:cNvPr id="24" name="Freeform 24"/>
          <p:cNvSpPr/>
          <p:nvPr/>
        </p:nvSpPr>
        <p:spPr>
          <a:xfrm rot="-2169098">
            <a:off x="13985558" y="7090331"/>
            <a:ext cx="741123" cy="820053"/>
          </a:xfrm>
          <a:custGeom>
            <a:avLst/>
            <a:gdLst/>
            <a:ahLst/>
            <a:cxnLst/>
            <a:rect l="l" t="t" r="r" b="b"/>
            <a:pathLst>
              <a:path w="741123" h="820053">
                <a:moveTo>
                  <a:pt x="0" y="0"/>
                </a:moveTo>
                <a:lnTo>
                  <a:pt x="741123" y="0"/>
                </a:lnTo>
                <a:lnTo>
                  <a:pt x="741123" y="820053"/>
                </a:lnTo>
                <a:lnTo>
                  <a:pt x="0" y="820053"/>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5" name="Freeform 25"/>
          <p:cNvSpPr/>
          <p:nvPr/>
        </p:nvSpPr>
        <p:spPr>
          <a:xfrm rot="2984274" flipH="1">
            <a:off x="13512528" y="7119175"/>
            <a:ext cx="741123" cy="820053"/>
          </a:xfrm>
          <a:custGeom>
            <a:avLst/>
            <a:gdLst/>
            <a:ahLst/>
            <a:cxnLst/>
            <a:rect l="l" t="t" r="r" b="b"/>
            <a:pathLst>
              <a:path w="741123" h="820053">
                <a:moveTo>
                  <a:pt x="741123" y="0"/>
                </a:moveTo>
                <a:lnTo>
                  <a:pt x="0" y="0"/>
                </a:lnTo>
                <a:lnTo>
                  <a:pt x="0" y="820053"/>
                </a:lnTo>
                <a:lnTo>
                  <a:pt x="741123" y="820053"/>
                </a:lnTo>
                <a:lnTo>
                  <a:pt x="741123"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6" name="Freeform 26"/>
          <p:cNvSpPr/>
          <p:nvPr/>
        </p:nvSpPr>
        <p:spPr>
          <a:xfrm rot="2984274" flipH="1">
            <a:off x="13388134" y="7088417"/>
            <a:ext cx="741123" cy="820053"/>
          </a:xfrm>
          <a:custGeom>
            <a:avLst/>
            <a:gdLst/>
            <a:ahLst/>
            <a:cxnLst/>
            <a:rect l="l" t="t" r="r" b="b"/>
            <a:pathLst>
              <a:path w="741123" h="820053">
                <a:moveTo>
                  <a:pt x="741122" y="0"/>
                </a:moveTo>
                <a:lnTo>
                  <a:pt x="0" y="0"/>
                </a:lnTo>
                <a:lnTo>
                  <a:pt x="0" y="820053"/>
                </a:lnTo>
                <a:lnTo>
                  <a:pt x="741122" y="820053"/>
                </a:lnTo>
                <a:lnTo>
                  <a:pt x="741122"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7" name="Freeform 27"/>
          <p:cNvSpPr/>
          <p:nvPr/>
        </p:nvSpPr>
        <p:spPr>
          <a:xfrm>
            <a:off x="13974061" y="7348633"/>
            <a:ext cx="223814" cy="122818"/>
          </a:xfrm>
          <a:custGeom>
            <a:avLst/>
            <a:gdLst/>
            <a:ahLst/>
            <a:cxnLst/>
            <a:rect l="l" t="t" r="r" b="b"/>
            <a:pathLst>
              <a:path w="223814" h="122818">
                <a:moveTo>
                  <a:pt x="0" y="0"/>
                </a:moveTo>
                <a:lnTo>
                  <a:pt x="223814" y="0"/>
                </a:lnTo>
                <a:lnTo>
                  <a:pt x="223814" y="122818"/>
                </a:lnTo>
                <a:lnTo>
                  <a:pt x="0" y="122818"/>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8" name="Freeform 28"/>
          <p:cNvSpPr/>
          <p:nvPr/>
        </p:nvSpPr>
        <p:spPr>
          <a:xfrm>
            <a:off x="13815022" y="7129477"/>
            <a:ext cx="167170" cy="191874"/>
          </a:xfrm>
          <a:custGeom>
            <a:avLst/>
            <a:gdLst/>
            <a:ahLst/>
            <a:cxnLst/>
            <a:rect l="l" t="t" r="r" b="b"/>
            <a:pathLst>
              <a:path w="167170" h="191874">
                <a:moveTo>
                  <a:pt x="0" y="0"/>
                </a:moveTo>
                <a:lnTo>
                  <a:pt x="167170" y="0"/>
                </a:lnTo>
                <a:lnTo>
                  <a:pt x="167170" y="191874"/>
                </a:lnTo>
                <a:lnTo>
                  <a:pt x="0" y="191874"/>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9" name="Freeform 29"/>
          <p:cNvSpPr/>
          <p:nvPr/>
        </p:nvSpPr>
        <p:spPr>
          <a:xfrm>
            <a:off x="14041640" y="6819020"/>
            <a:ext cx="312421" cy="1140859"/>
          </a:xfrm>
          <a:custGeom>
            <a:avLst/>
            <a:gdLst/>
            <a:ahLst/>
            <a:cxnLst/>
            <a:rect l="l" t="t" r="r" b="b"/>
            <a:pathLst>
              <a:path w="312421" h="1140859">
                <a:moveTo>
                  <a:pt x="0" y="0"/>
                </a:moveTo>
                <a:lnTo>
                  <a:pt x="312421" y="0"/>
                </a:lnTo>
                <a:lnTo>
                  <a:pt x="312421" y="1140859"/>
                </a:lnTo>
                <a:lnTo>
                  <a:pt x="0" y="1140859"/>
                </a:lnTo>
                <a:lnTo>
                  <a:pt x="0" y="0"/>
                </a:lnTo>
                <a:close/>
              </a:path>
            </a:pathLst>
          </a:custGeom>
          <a:blipFill>
            <a:blip r:embed="rId16">
              <a:extLst>
                <a:ext uri="{96DAC541-7B7A-43D3-8B79-37D633B846F1}">
                  <asvg:svgBlip xmlns:asvg="http://schemas.microsoft.com/office/drawing/2016/SVG/main" xmlns="" r:embed="rId17"/>
                </a:ext>
              </a:extLst>
            </a:blip>
            <a:stretch>
              <a:fillRect l="-233387" t="-1020"/>
            </a:stretch>
          </a:blipFill>
        </p:spPr>
      </p:sp>
      <p:sp>
        <p:nvSpPr>
          <p:cNvPr id="30" name="Freeform 30"/>
          <p:cNvSpPr/>
          <p:nvPr/>
        </p:nvSpPr>
        <p:spPr>
          <a:xfrm>
            <a:off x="14172968" y="6997193"/>
            <a:ext cx="111907" cy="156613"/>
          </a:xfrm>
          <a:custGeom>
            <a:avLst/>
            <a:gdLst/>
            <a:ahLst/>
            <a:cxnLst/>
            <a:rect l="l" t="t" r="r" b="b"/>
            <a:pathLst>
              <a:path w="111907" h="156613">
                <a:moveTo>
                  <a:pt x="0" y="0"/>
                </a:moveTo>
                <a:lnTo>
                  <a:pt x="111907" y="0"/>
                </a:lnTo>
                <a:lnTo>
                  <a:pt x="111907" y="156613"/>
                </a:lnTo>
                <a:lnTo>
                  <a:pt x="0" y="156613"/>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31" name="Freeform 31"/>
          <p:cNvSpPr/>
          <p:nvPr/>
        </p:nvSpPr>
        <p:spPr>
          <a:xfrm>
            <a:off x="14168665" y="7102596"/>
            <a:ext cx="223814" cy="122818"/>
          </a:xfrm>
          <a:custGeom>
            <a:avLst/>
            <a:gdLst/>
            <a:ahLst/>
            <a:cxnLst/>
            <a:rect l="l" t="t" r="r" b="b"/>
            <a:pathLst>
              <a:path w="223814" h="122818">
                <a:moveTo>
                  <a:pt x="0" y="0"/>
                </a:moveTo>
                <a:lnTo>
                  <a:pt x="223814" y="0"/>
                </a:lnTo>
                <a:lnTo>
                  <a:pt x="223814" y="122818"/>
                </a:lnTo>
                <a:lnTo>
                  <a:pt x="0" y="122818"/>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32" name="Freeform 32"/>
          <p:cNvSpPr/>
          <p:nvPr/>
        </p:nvSpPr>
        <p:spPr>
          <a:xfrm flipH="1">
            <a:off x="13761125" y="6810985"/>
            <a:ext cx="312421" cy="1140859"/>
          </a:xfrm>
          <a:custGeom>
            <a:avLst/>
            <a:gdLst/>
            <a:ahLst/>
            <a:cxnLst/>
            <a:rect l="l" t="t" r="r" b="b"/>
            <a:pathLst>
              <a:path w="312421" h="1140859">
                <a:moveTo>
                  <a:pt x="312421" y="0"/>
                </a:moveTo>
                <a:lnTo>
                  <a:pt x="0" y="0"/>
                </a:lnTo>
                <a:lnTo>
                  <a:pt x="0" y="1140859"/>
                </a:lnTo>
                <a:lnTo>
                  <a:pt x="312421" y="1140859"/>
                </a:lnTo>
                <a:lnTo>
                  <a:pt x="312421" y="0"/>
                </a:lnTo>
                <a:close/>
              </a:path>
            </a:pathLst>
          </a:custGeom>
          <a:blipFill>
            <a:blip r:embed="rId16">
              <a:extLst>
                <a:ext uri="{96DAC541-7B7A-43D3-8B79-37D633B846F1}">
                  <asvg:svgBlip xmlns:asvg="http://schemas.microsoft.com/office/drawing/2016/SVG/main" xmlns="" r:embed="rId17"/>
                </a:ext>
              </a:extLst>
            </a:blip>
            <a:stretch>
              <a:fillRect l="-233387" t="-1020"/>
            </a:stretch>
          </a:blipFill>
        </p:spPr>
      </p:sp>
      <p:sp>
        <p:nvSpPr>
          <p:cNvPr id="33" name="Freeform 33"/>
          <p:cNvSpPr/>
          <p:nvPr/>
        </p:nvSpPr>
        <p:spPr>
          <a:xfrm>
            <a:off x="13678957" y="7479486"/>
            <a:ext cx="223814" cy="122818"/>
          </a:xfrm>
          <a:custGeom>
            <a:avLst/>
            <a:gdLst/>
            <a:ahLst/>
            <a:cxnLst/>
            <a:rect l="l" t="t" r="r" b="b"/>
            <a:pathLst>
              <a:path w="223814" h="122818">
                <a:moveTo>
                  <a:pt x="0" y="0"/>
                </a:moveTo>
                <a:lnTo>
                  <a:pt x="223814" y="0"/>
                </a:lnTo>
                <a:lnTo>
                  <a:pt x="223814" y="122818"/>
                </a:lnTo>
                <a:lnTo>
                  <a:pt x="0" y="122818"/>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34" name="Freeform 34"/>
          <p:cNvSpPr/>
          <p:nvPr/>
        </p:nvSpPr>
        <p:spPr>
          <a:xfrm>
            <a:off x="13902771" y="7679029"/>
            <a:ext cx="223814" cy="122818"/>
          </a:xfrm>
          <a:custGeom>
            <a:avLst/>
            <a:gdLst/>
            <a:ahLst/>
            <a:cxnLst/>
            <a:rect l="l" t="t" r="r" b="b"/>
            <a:pathLst>
              <a:path w="223814" h="122818">
                <a:moveTo>
                  <a:pt x="0" y="0"/>
                </a:moveTo>
                <a:lnTo>
                  <a:pt x="223814" y="0"/>
                </a:lnTo>
                <a:lnTo>
                  <a:pt x="223814" y="122817"/>
                </a:lnTo>
                <a:lnTo>
                  <a:pt x="0" y="12281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35" name="Freeform 35"/>
          <p:cNvSpPr/>
          <p:nvPr/>
        </p:nvSpPr>
        <p:spPr>
          <a:xfrm flipH="1">
            <a:off x="12923901" y="7640237"/>
            <a:ext cx="2988040" cy="1184011"/>
          </a:xfrm>
          <a:custGeom>
            <a:avLst/>
            <a:gdLst/>
            <a:ahLst/>
            <a:cxnLst/>
            <a:rect l="l" t="t" r="r" b="b"/>
            <a:pathLst>
              <a:path w="2988040" h="1184011">
                <a:moveTo>
                  <a:pt x="2988040" y="0"/>
                </a:moveTo>
                <a:lnTo>
                  <a:pt x="0" y="0"/>
                </a:lnTo>
                <a:lnTo>
                  <a:pt x="0" y="1184011"/>
                </a:lnTo>
                <a:lnTo>
                  <a:pt x="2988040" y="1184011"/>
                </a:lnTo>
                <a:lnTo>
                  <a:pt x="2988040" y="0"/>
                </a:lnTo>
                <a:close/>
              </a:path>
            </a:pathLst>
          </a:custGeom>
          <a:blipFill>
            <a:blip r:embed="rId11"/>
            <a:stretch>
              <a:fillRect/>
            </a:stretch>
          </a:blipFill>
        </p:spPr>
      </p:sp>
      <p:sp>
        <p:nvSpPr>
          <p:cNvPr id="36" name="Freeform 36"/>
          <p:cNvSpPr/>
          <p:nvPr/>
        </p:nvSpPr>
        <p:spPr>
          <a:xfrm>
            <a:off x="14864642" y="7269684"/>
            <a:ext cx="1086107" cy="665241"/>
          </a:xfrm>
          <a:custGeom>
            <a:avLst/>
            <a:gdLst/>
            <a:ahLst/>
            <a:cxnLst/>
            <a:rect l="l" t="t" r="r" b="b"/>
            <a:pathLst>
              <a:path w="1086107" h="665241">
                <a:moveTo>
                  <a:pt x="0" y="0"/>
                </a:moveTo>
                <a:lnTo>
                  <a:pt x="1086107" y="0"/>
                </a:lnTo>
                <a:lnTo>
                  <a:pt x="1086107" y="665240"/>
                </a:lnTo>
                <a:lnTo>
                  <a:pt x="0" y="665240"/>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7" name="Freeform 37"/>
          <p:cNvSpPr/>
          <p:nvPr/>
        </p:nvSpPr>
        <p:spPr>
          <a:xfrm>
            <a:off x="12286047" y="6559465"/>
            <a:ext cx="484804" cy="223891"/>
          </a:xfrm>
          <a:custGeom>
            <a:avLst/>
            <a:gdLst/>
            <a:ahLst/>
            <a:cxnLst/>
            <a:rect l="l" t="t" r="r" b="b"/>
            <a:pathLst>
              <a:path w="484804" h="223891">
                <a:moveTo>
                  <a:pt x="0" y="0"/>
                </a:moveTo>
                <a:lnTo>
                  <a:pt x="484803" y="0"/>
                </a:lnTo>
                <a:lnTo>
                  <a:pt x="484803" y="223891"/>
                </a:lnTo>
                <a:lnTo>
                  <a:pt x="0" y="22389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8" name="Freeform 38"/>
          <p:cNvSpPr/>
          <p:nvPr/>
        </p:nvSpPr>
        <p:spPr>
          <a:xfrm>
            <a:off x="10004687" y="4321848"/>
            <a:ext cx="810566" cy="1385583"/>
          </a:xfrm>
          <a:custGeom>
            <a:avLst/>
            <a:gdLst/>
            <a:ahLst/>
            <a:cxnLst/>
            <a:rect l="l" t="t" r="r" b="b"/>
            <a:pathLst>
              <a:path w="810566" h="1385583">
                <a:moveTo>
                  <a:pt x="0" y="0"/>
                </a:moveTo>
                <a:lnTo>
                  <a:pt x="810566" y="0"/>
                </a:lnTo>
                <a:lnTo>
                  <a:pt x="810566" y="1385583"/>
                </a:lnTo>
                <a:lnTo>
                  <a:pt x="0" y="1385583"/>
                </a:lnTo>
                <a:lnTo>
                  <a:pt x="0" y="0"/>
                </a:lnTo>
                <a:close/>
              </a:path>
            </a:pathLst>
          </a:custGeom>
          <a:blipFill>
            <a:blip r:embed="rId32"/>
            <a:stretch>
              <a:fillRect/>
            </a:stretch>
          </a:blipFill>
        </p:spPr>
      </p:sp>
      <p:sp>
        <p:nvSpPr>
          <p:cNvPr id="39" name="Freeform 39"/>
          <p:cNvSpPr/>
          <p:nvPr/>
        </p:nvSpPr>
        <p:spPr>
          <a:xfrm flipH="1">
            <a:off x="12941448" y="8162695"/>
            <a:ext cx="2988040" cy="1184011"/>
          </a:xfrm>
          <a:custGeom>
            <a:avLst/>
            <a:gdLst/>
            <a:ahLst/>
            <a:cxnLst/>
            <a:rect l="l" t="t" r="r" b="b"/>
            <a:pathLst>
              <a:path w="2988040" h="1184011">
                <a:moveTo>
                  <a:pt x="2988039" y="0"/>
                </a:moveTo>
                <a:lnTo>
                  <a:pt x="0" y="0"/>
                </a:lnTo>
                <a:lnTo>
                  <a:pt x="0" y="1184010"/>
                </a:lnTo>
                <a:lnTo>
                  <a:pt x="2988039" y="1184010"/>
                </a:lnTo>
                <a:lnTo>
                  <a:pt x="2988039" y="0"/>
                </a:lnTo>
                <a:close/>
              </a:path>
            </a:pathLst>
          </a:custGeom>
          <a:blipFill>
            <a:blip r:embed="rId11"/>
            <a:stretch>
              <a:fillRect/>
            </a:stretch>
          </a:blipFill>
        </p:spPr>
      </p:sp>
      <p:sp>
        <p:nvSpPr>
          <p:cNvPr id="40" name="Freeform 40"/>
          <p:cNvSpPr/>
          <p:nvPr/>
        </p:nvSpPr>
        <p:spPr>
          <a:xfrm flipH="1">
            <a:off x="10542967" y="8200924"/>
            <a:ext cx="2988040" cy="1184011"/>
          </a:xfrm>
          <a:custGeom>
            <a:avLst/>
            <a:gdLst/>
            <a:ahLst/>
            <a:cxnLst/>
            <a:rect l="l" t="t" r="r" b="b"/>
            <a:pathLst>
              <a:path w="2988040" h="1184011">
                <a:moveTo>
                  <a:pt x="2988040" y="0"/>
                </a:moveTo>
                <a:lnTo>
                  <a:pt x="0" y="0"/>
                </a:lnTo>
                <a:lnTo>
                  <a:pt x="0" y="1184011"/>
                </a:lnTo>
                <a:lnTo>
                  <a:pt x="2988040" y="1184011"/>
                </a:lnTo>
                <a:lnTo>
                  <a:pt x="2988040" y="0"/>
                </a:lnTo>
                <a:close/>
              </a:path>
            </a:pathLst>
          </a:custGeom>
          <a:blipFill>
            <a:blip r:embed="rId11"/>
            <a:stretch>
              <a:fillRect/>
            </a:stretch>
          </a:blipFill>
        </p:spPr>
      </p:sp>
      <p:sp>
        <p:nvSpPr>
          <p:cNvPr id="41" name="Freeform 41"/>
          <p:cNvSpPr/>
          <p:nvPr/>
        </p:nvSpPr>
        <p:spPr>
          <a:xfrm flipH="1">
            <a:off x="8342265" y="8096892"/>
            <a:ext cx="2988040" cy="1184011"/>
          </a:xfrm>
          <a:custGeom>
            <a:avLst/>
            <a:gdLst/>
            <a:ahLst/>
            <a:cxnLst/>
            <a:rect l="l" t="t" r="r" b="b"/>
            <a:pathLst>
              <a:path w="2988040" h="1184011">
                <a:moveTo>
                  <a:pt x="2988040" y="0"/>
                </a:moveTo>
                <a:lnTo>
                  <a:pt x="0" y="0"/>
                </a:lnTo>
                <a:lnTo>
                  <a:pt x="0" y="1184010"/>
                </a:lnTo>
                <a:lnTo>
                  <a:pt x="2988040" y="1184010"/>
                </a:lnTo>
                <a:lnTo>
                  <a:pt x="2988040" y="0"/>
                </a:lnTo>
                <a:close/>
              </a:path>
            </a:pathLst>
          </a:custGeom>
          <a:blipFill>
            <a:blip r:embed="rId11"/>
            <a:stretch>
              <a:fillRect/>
            </a:stretch>
          </a:blipFill>
        </p:spPr>
      </p:sp>
      <p:sp>
        <p:nvSpPr>
          <p:cNvPr id="42" name="Freeform 42"/>
          <p:cNvSpPr/>
          <p:nvPr/>
        </p:nvSpPr>
        <p:spPr>
          <a:xfrm flipH="1">
            <a:off x="14354061" y="8184112"/>
            <a:ext cx="2988040" cy="1184011"/>
          </a:xfrm>
          <a:custGeom>
            <a:avLst/>
            <a:gdLst/>
            <a:ahLst/>
            <a:cxnLst/>
            <a:rect l="l" t="t" r="r" b="b"/>
            <a:pathLst>
              <a:path w="2988040" h="1184011">
                <a:moveTo>
                  <a:pt x="2988039" y="0"/>
                </a:moveTo>
                <a:lnTo>
                  <a:pt x="0" y="0"/>
                </a:lnTo>
                <a:lnTo>
                  <a:pt x="0" y="1184010"/>
                </a:lnTo>
                <a:lnTo>
                  <a:pt x="2988039" y="1184010"/>
                </a:lnTo>
                <a:lnTo>
                  <a:pt x="2988039" y="0"/>
                </a:lnTo>
                <a:close/>
              </a:path>
            </a:pathLst>
          </a:custGeom>
          <a:blipFill>
            <a:blip r:embed="rId11"/>
            <a:stretch>
              <a:fillRect/>
            </a:stretch>
          </a:blipFill>
        </p:spPr>
      </p:sp>
      <p:sp>
        <p:nvSpPr>
          <p:cNvPr id="43" name="Freeform 43"/>
          <p:cNvSpPr/>
          <p:nvPr/>
        </p:nvSpPr>
        <p:spPr>
          <a:xfrm flipH="1">
            <a:off x="14284022" y="7471451"/>
            <a:ext cx="2988040" cy="1184011"/>
          </a:xfrm>
          <a:custGeom>
            <a:avLst/>
            <a:gdLst/>
            <a:ahLst/>
            <a:cxnLst/>
            <a:rect l="l" t="t" r="r" b="b"/>
            <a:pathLst>
              <a:path w="2988040" h="1184011">
                <a:moveTo>
                  <a:pt x="2988039" y="0"/>
                </a:moveTo>
                <a:lnTo>
                  <a:pt x="0" y="0"/>
                </a:lnTo>
                <a:lnTo>
                  <a:pt x="0" y="1184011"/>
                </a:lnTo>
                <a:lnTo>
                  <a:pt x="2988039" y="1184011"/>
                </a:lnTo>
                <a:lnTo>
                  <a:pt x="2988039" y="0"/>
                </a:lnTo>
                <a:close/>
              </a:path>
            </a:pathLst>
          </a:custGeom>
          <a:blipFill>
            <a:blip r:embed="rId11"/>
            <a:stretch>
              <a:fillRect/>
            </a:stretch>
          </a:blipFill>
        </p:spPr>
      </p:sp>
      <p:sp>
        <p:nvSpPr>
          <p:cNvPr id="44" name="Freeform 44"/>
          <p:cNvSpPr/>
          <p:nvPr/>
        </p:nvSpPr>
        <p:spPr>
          <a:xfrm flipH="1">
            <a:off x="14392479" y="7959879"/>
            <a:ext cx="2988040" cy="1184011"/>
          </a:xfrm>
          <a:custGeom>
            <a:avLst/>
            <a:gdLst/>
            <a:ahLst/>
            <a:cxnLst/>
            <a:rect l="l" t="t" r="r" b="b"/>
            <a:pathLst>
              <a:path w="2988040" h="1184011">
                <a:moveTo>
                  <a:pt x="2988040" y="0"/>
                </a:moveTo>
                <a:lnTo>
                  <a:pt x="0" y="0"/>
                </a:lnTo>
                <a:lnTo>
                  <a:pt x="0" y="1184010"/>
                </a:lnTo>
                <a:lnTo>
                  <a:pt x="2988040" y="1184010"/>
                </a:lnTo>
                <a:lnTo>
                  <a:pt x="2988040" y="0"/>
                </a:lnTo>
                <a:close/>
              </a:path>
            </a:pathLst>
          </a:custGeom>
          <a:blipFill>
            <a:blip r:embed="rId11"/>
            <a:stretch>
              <a:fillRect/>
            </a:stretch>
          </a:blipFill>
        </p:spPr>
      </p:sp>
      <p:sp>
        <p:nvSpPr>
          <p:cNvPr id="45" name="Freeform 45"/>
          <p:cNvSpPr/>
          <p:nvPr/>
        </p:nvSpPr>
        <p:spPr>
          <a:xfrm flipH="1">
            <a:off x="8355704" y="7801690"/>
            <a:ext cx="2988040" cy="1184011"/>
          </a:xfrm>
          <a:custGeom>
            <a:avLst/>
            <a:gdLst/>
            <a:ahLst/>
            <a:cxnLst/>
            <a:rect l="l" t="t" r="r" b="b"/>
            <a:pathLst>
              <a:path w="2988040" h="1184011">
                <a:moveTo>
                  <a:pt x="2988039" y="0"/>
                </a:moveTo>
                <a:lnTo>
                  <a:pt x="0" y="0"/>
                </a:lnTo>
                <a:lnTo>
                  <a:pt x="0" y="1184011"/>
                </a:lnTo>
                <a:lnTo>
                  <a:pt x="2988039" y="1184011"/>
                </a:lnTo>
                <a:lnTo>
                  <a:pt x="2988039" y="0"/>
                </a:lnTo>
                <a:close/>
              </a:path>
            </a:pathLst>
          </a:custGeom>
          <a:blipFill>
            <a:blip r:embed="rId11"/>
            <a:stretch>
              <a:fillRect/>
            </a:stretch>
          </a:blipFill>
        </p:spPr>
      </p:sp>
      <p:grpSp>
        <p:nvGrpSpPr>
          <p:cNvPr id="46" name="Group 46"/>
          <p:cNvGrpSpPr/>
          <p:nvPr/>
        </p:nvGrpSpPr>
        <p:grpSpPr>
          <a:xfrm>
            <a:off x="8355704" y="1512642"/>
            <a:ext cx="9024815" cy="7972403"/>
            <a:chOff x="0" y="0"/>
            <a:chExt cx="2376906" cy="2099727"/>
          </a:xfrm>
        </p:grpSpPr>
        <p:sp>
          <p:nvSpPr>
            <p:cNvPr id="47" name="Freeform 47"/>
            <p:cNvSpPr/>
            <p:nvPr/>
          </p:nvSpPr>
          <p:spPr>
            <a:xfrm>
              <a:off x="0" y="0"/>
              <a:ext cx="2376906" cy="2099727"/>
            </a:xfrm>
            <a:custGeom>
              <a:avLst/>
              <a:gdLst/>
              <a:ahLst/>
              <a:cxnLst/>
              <a:rect l="l" t="t" r="r" b="b"/>
              <a:pathLst>
                <a:path w="2376906" h="2099727">
                  <a:moveTo>
                    <a:pt x="0" y="0"/>
                  </a:moveTo>
                  <a:lnTo>
                    <a:pt x="2376906" y="0"/>
                  </a:lnTo>
                  <a:lnTo>
                    <a:pt x="2376906" y="2099727"/>
                  </a:lnTo>
                  <a:lnTo>
                    <a:pt x="0" y="2099727"/>
                  </a:lnTo>
                  <a:close/>
                </a:path>
              </a:pathLst>
            </a:custGeom>
            <a:solidFill>
              <a:srgbClr val="000000">
                <a:alpha val="0"/>
              </a:srgbClr>
            </a:solidFill>
            <a:ln w="333375" cap="sq">
              <a:solidFill>
                <a:srgbClr val="2750A4"/>
              </a:solidFill>
              <a:prstDash val="solid"/>
              <a:miter/>
            </a:ln>
          </p:spPr>
        </p:sp>
        <p:sp>
          <p:nvSpPr>
            <p:cNvPr id="48" name="TextBox 48"/>
            <p:cNvSpPr txBox="1"/>
            <p:nvPr/>
          </p:nvSpPr>
          <p:spPr>
            <a:xfrm>
              <a:off x="0" y="-76200"/>
              <a:ext cx="2376906" cy="2175927"/>
            </a:xfrm>
            <a:prstGeom prst="rect">
              <a:avLst/>
            </a:prstGeom>
          </p:spPr>
          <p:txBody>
            <a:bodyPr lIns="50800" tIns="50800" rIns="50800" bIns="50800" rtlCol="0" anchor="ctr"/>
            <a:lstStyle/>
            <a:p>
              <a:pPr algn="ctr">
                <a:lnSpc>
                  <a:spcPts val="2659"/>
                </a:lnSpc>
              </a:pPr>
              <a:endParaRPr/>
            </a:p>
          </p:txBody>
        </p:sp>
      </p:grpSp>
      <p:sp>
        <p:nvSpPr>
          <p:cNvPr id="49" name="TextBox 49"/>
          <p:cNvSpPr txBox="1"/>
          <p:nvPr/>
        </p:nvSpPr>
        <p:spPr>
          <a:xfrm>
            <a:off x="1028700" y="2773536"/>
            <a:ext cx="6509305" cy="2444751"/>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Eventually the Headlands recede as well, in a pattern that creates features you may be familiar with...</a:t>
            </a:r>
          </a:p>
        </p:txBody>
      </p:sp>
      <p:sp>
        <p:nvSpPr>
          <p:cNvPr id="50" name="TextBox 50"/>
          <p:cNvSpPr txBox="1"/>
          <p:nvPr/>
        </p:nvSpPr>
        <p:spPr>
          <a:xfrm>
            <a:off x="1028700" y="1346674"/>
            <a:ext cx="8115300"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HEADLANDS</a:t>
            </a:r>
          </a:p>
        </p:txBody>
      </p:sp>
      <p:sp>
        <p:nvSpPr>
          <p:cNvPr id="51" name="TextBox 51"/>
          <p:cNvSpPr txBox="1"/>
          <p:nvPr/>
        </p:nvSpPr>
        <p:spPr>
          <a:xfrm>
            <a:off x="1028700" y="5999760"/>
            <a:ext cx="6509305" cy="1206501"/>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CRACK &gt; CAVE &gt; ARCH &gt; STACK &gt; STUMP &gt; NOTHING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8115300"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9736592" y="1028700"/>
            <a:ext cx="7522708" cy="8229600"/>
          </a:xfrm>
          <a:custGeom>
            <a:avLst/>
            <a:gdLst/>
            <a:ahLst/>
            <a:cxnLst/>
            <a:rect l="l" t="t" r="r" b="b"/>
            <a:pathLst>
              <a:path w="7522708" h="8229600">
                <a:moveTo>
                  <a:pt x="0" y="0"/>
                </a:moveTo>
                <a:lnTo>
                  <a:pt x="7522708" y="0"/>
                </a:lnTo>
                <a:lnTo>
                  <a:pt x="7522708" y="8229600"/>
                </a:lnTo>
                <a:lnTo>
                  <a:pt x="0" y="8229600"/>
                </a:lnTo>
                <a:lnTo>
                  <a:pt x="0" y="0"/>
                </a:lnTo>
                <a:close/>
              </a:path>
            </a:pathLst>
          </a:custGeom>
          <a:blipFill>
            <a:blip r:embed="rId3"/>
            <a:stretch>
              <a:fillRect l="-2046" r="-63392"/>
            </a:stretch>
          </a:blipFill>
        </p:spPr>
      </p:sp>
      <p:sp>
        <p:nvSpPr>
          <p:cNvPr id="5" name="TextBox 5"/>
          <p:cNvSpPr txBox="1"/>
          <p:nvPr/>
        </p:nvSpPr>
        <p:spPr>
          <a:xfrm>
            <a:off x="1028700" y="2510555"/>
            <a:ext cx="7794977" cy="7177943"/>
          </a:xfrm>
          <a:prstGeom prst="rect">
            <a:avLst/>
          </a:prstGeom>
        </p:spPr>
        <p:txBody>
          <a:bodyPr lIns="0" tIns="0" rIns="0" bIns="0" rtlCol="0" anchor="t">
            <a:spAutoFit/>
          </a:bodyPr>
          <a:lstStyle/>
          <a:p>
            <a:pPr algn="l">
              <a:lnSpc>
                <a:spcPts val="4753"/>
              </a:lnSpc>
            </a:pPr>
            <a:r>
              <a:rPr lang="en-US" sz="3395">
                <a:solidFill>
                  <a:srgbClr val="FFFFFF"/>
                </a:solidFill>
                <a:latin typeface="Manrope Light"/>
                <a:ea typeface="Manrope Light"/>
                <a:cs typeface="Manrope Light"/>
                <a:sym typeface="Manrope Light"/>
              </a:rPr>
              <a:t>We have been building along the coast for millennia - why do you think humans want to live &amp; work by the sea?</a:t>
            </a:r>
          </a:p>
          <a:p>
            <a:pPr algn="l">
              <a:lnSpc>
                <a:spcPts val="4753"/>
              </a:lnSpc>
            </a:pPr>
            <a:endParaRPr lang="en-US" sz="3395">
              <a:solidFill>
                <a:srgbClr val="FFFFFF"/>
              </a:solidFill>
              <a:latin typeface="Manrope Light"/>
              <a:ea typeface="Manrope Light"/>
              <a:cs typeface="Manrope Light"/>
              <a:sym typeface="Manrope Light"/>
            </a:endParaRPr>
          </a:p>
          <a:p>
            <a:pPr algn="ctr">
              <a:lnSpc>
                <a:spcPts val="4753"/>
              </a:lnSpc>
            </a:pPr>
            <a:r>
              <a:rPr lang="en-US" sz="3395">
                <a:solidFill>
                  <a:srgbClr val="FFFFFF"/>
                </a:solidFill>
                <a:latin typeface="Manrope Light"/>
                <a:ea typeface="Manrope Light"/>
                <a:cs typeface="Manrope Light"/>
                <a:sym typeface="Manrope Light"/>
              </a:rPr>
              <a:t>Trade</a:t>
            </a:r>
          </a:p>
          <a:p>
            <a:pPr algn="ctr">
              <a:lnSpc>
                <a:spcPts val="4753"/>
              </a:lnSpc>
            </a:pPr>
            <a:r>
              <a:rPr lang="en-US" sz="3395">
                <a:solidFill>
                  <a:srgbClr val="FFFFFF"/>
                </a:solidFill>
                <a:latin typeface="Manrope Light"/>
                <a:ea typeface="Manrope Light"/>
                <a:cs typeface="Manrope Light"/>
                <a:sym typeface="Manrope Light"/>
              </a:rPr>
              <a:t>Fishing</a:t>
            </a:r>
          </a:p>
          <a:p>
            <a:pPr algn="ctr">
              <a:lnSpc>
                <a:spcPts val="4753"/>
              </a:lnSpc>
            </a:pPr>
            <a:r>
              <a:rPr lang="en-US" sz="3395">
                <a:solidFill>
                  <a:srgbClr val="FFFFFF"/>
                </a:solidFill>
                <a:latin typeface="Manrope Light"/>
                <a:ea typeface="Manrope Light"/>
                <a:cs typeface="Manrope Light"/>
                <a:sym typeface="Manrope Light"/>
              </a:rPr>
              <a:t>Scenery</a:t>
            </a:r>
          </a:p>
          <a:p>
            <a:pPr algn="ctr">
              <a:lnSpc>
                <a:spcPts val="4753"/>
              </a:lnSpc>
            </a:pPr>
            <a:r>
              <a:rPr lang="en-US" sz="3395">
                <a:solidFill>
                  <a:srgbClr val="FFFFFF"/>
                </a:solidFill>
                <a:latin typeface="Manrope Light"/>
                <a:ea typeface="Manrope Light"/>
                <a:cs typeface="Manrope Light"/>
                <a:sym typeface="Manrope Light"/>
              </a:rPr>
              <a:t>Recreation</a:t>
            </a:r>
          </a:p>
          <a:p>
            <a:pPr algn="ctr">
              <a:lnSpc>
                <a:spcPts val="4753"/>
              </a:lnSpc>
            </a:pPr>
            <a:r>
              <a:rPr lang="en-US" sz="3395">
                <a:solidFill>
                  <a:srgbClr val="FFFFFF"/>
                </a:solidFill>
                <a:latin typeface="Manrope Light"/>
                <a:ea typeface="Manrope Light"/>
                <a:cs typeface="Manrope Light"/>
                <a:sym typeface="Manrope Light"/>
              </a:rPr>
              <a:t>Good for wellbeing</a:t>
            </a:r>
          </a:p>
          <a:p>
            <a:pPr algn="ctr">
              <a:lnSpc>
                <a:spcPts val="4753"/>
              </a:lnSpc>
            </a:pPr>
            <a:r>
              <a:rPr lang="en-US" sz="3395">
                <a:solidFill>
                  <a:srgbClr val="FFFFFF"/>
                </a:solidFill>
                <a:latin typeface="Manrope Light"/>
                <a:ea typeface="Manrope Light"/>
                <a:cs typeface="Manrope Light"/>
                <a:sym typeface="Manrope Light"/>
              </a:rPr>
              <a:t>...</a:t>
            </a:r>
          </a:p>
          <a:p>
            <a:pPr algn="l">
              <a:lnSpc>
                <a:spcPts val="4753"/>
              </a:lnSpc>
            </a:pPr>
            <a:endParaRPr lang="en-US" sz="3395">
              <a:solidFill>
                <a:srgbClr val="FFFFFF"/>
              </a:solidFill>
              <a:latin typeface="Manrope Light"/>
              <a:ea typeface="Manrope Light"/>
              <a:cs typeface="Manrope Light"/>
              <a:sym typeface="Manrope Light"/>
            </a:endParaRPr>
          </a:p>
          <a:p>
            <a:pPr algn="l">
              <a:lnSpc>
                <a:spcPts val="4753"/>
              </a:lnSpc>
            </a:pPr>
            <a:endParaRPr lang="en-US" sz="3395">
              <a:solidFill>
                <a:srgbClr val="FFFFFF"/>
              </a:solidFill>
              <a:latin typeface="Manrope Light"/>
              <a:ea typeface="Manrope Light"/>
              <a:cs typeface="Manrope Light"/>
              <a:sym typeface="Manrope Light"/>
            </a:endParaRPr>
          </a:p>
        </p:txBody>
      </p:sp>
      <p:sp>
        <p:nvSpPr>
          <p:cNvPr id="6" name="TextBox 6"/>
          <p:cNvSpPr txBox="1"/>
          <p:nvPr/>
        </p:nvSpPr>
        <p:spPr>
          <a:xfrm>
            <a:off x="1028700" y="1346674"/>
            <a:ext cx="8115300"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A THREAT TO US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8115300"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8191284" y="2122717"/>
            <a:ext cx="9068016" cy="6041566"/>
          </a:xfrm>
          <a:custGeom>
            <a:avLst/>
            <a:gdLst/>
            <a:ahLst/>
            <a:cxnLst/>
            <a:rect l="l" t="t" r="r" b="b"/>
            <a:pathLst>
              <a:path w="9068016" h="6041566">
                <a:moveTo>
                  <a:pt x="0" y="0"/>
                </a:moveTo>
                <a:lnTo>
                  <a:pt x="9068016" y="0"/>
                </a:lnTo>
                <a:lnTo>
                  <a:pt x="9068016" y="6041566"/>
                </a:lnTo>
                <a:lnTo>
                  <a:pt x="0" y="6041566"/>
                </a:lnTo>
                <a:lnTo>
                  <a:pt x="0" y="0"/>
                </a:lnTo>
                <a:close/>
              </a:path>
            </a:pathLst>
          </a:custGeom>
          <a:blipFill>
            <a:blip r:embed="rId3"/>
            <a:stretch>
              <a:fillRect/>
            </a:stretch>
          </a:blipFill>
        </p:spPr>
      </p:sp>
      <p:sp>
        <p:nvSpPr>
          <p:cNvPr id="5" name="TextBox 5"/>
          <p:cNvSpPr txBox="1"/>
          <p:nvPr/>
        </p:nvSpPr>
        <p:spPr>
          <a:xfrm>
            <a:off x="1028700" y="3717924"/>
            <a:ext cx="6920684" cy="5540376"/>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There are different ways that we can manage our coastline. Local authorities decide, using what is called a cost-benefit analysis, on what areas of the coast we should spend money on to reduce erosion, and what areas that we must leave to erode as it would be too costly otherwise...</a:t>
            </a:r>
          </a:p>
        </p:txBody>
      </p:sp>
      <p:sp>
        <p:nvSpPr>
          <p:cNvPr id="6" name="TextBox 6"/>
          <p:cNvSpPr txBox="1"/>
          <p:nvPr/>
        </p:nvSpPr>
        <p:spPr>
          <a:xfrm>
            <a:off x="1028700" y="1346674"/>
            <a:ext cx="8115300"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COASTAL MANAGEMENT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6547ABFBE2F242AFD879277661EA10" ma:contentTypeVersion="18" ma:contentTypeDescription="Create a new document." ma:contentTypeScope="" ma:versionID="9829d805a1c60993912bb39660fe534f">
  <xsd:schema xmlns:xsd="http://www.w3.org/2001/XMLSchema" xmlns:xs="http://www.w3.org/2001/XMLSchema" xmlns:p="http://schemas.microsoft.com/office/2006/metadata/properties" xmlns:ns2="99f3c90c-8c54-43a3-ad5c-82c086fa7e8a" xmlns:ns3="4c038b8b-266e-4bb2-adf3-7514a4634f13" targetNamespace="http://schemas.microsoft.com/office/2006/metadata/properties" ma:root="true" ma:fieldsID="b9bde3c655fb0ba80fe715740468a878" ns2:_="" ns3:_="">
    <xsd:import namespace="99f3c90c-8c54-43a3-ad5c-82c086fa7e8a"/>
    <xsd:import namespace="4c038b8b-266e-4bb2-adf3-7514a4634f1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f3c90c-8c54-43a3-ad5c-82c086fa7e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9585a93-df65-47db-8e10-c50681b0655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038b8b-266e-4bb2-adf3-7514a4634f1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2914202-299b-41fd-a77e-c3a125e36b22}" ma:internalName="TaxCatchAll" ma:showField="CatchAllData" ma:web="4c038b8b-266e-4bb2-adf3-7514a4634f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9f3c90c-8c54-43a3-ad5c-82c086fa7e8a">
      <Terms xmlns="http://schemas.microsoft.com/office/infopath/2007/PartnerControls"/>
    </lcf76f155ced4ddcb4097134ff3c332f>
    <TaxCatchAll xmlns="4c038b8b-266e-4bb2-adf3-7514a4634f13" xsi:nil="true"/>
  </documentManagement>
</p:properties>
</file>

<file path=customXml/itemProps1.xml><?xml version="1.0" encoding="utf-8"?>
<ds:datastoreItem xmlns:ds="http://schemas.openxmlformats.org/officeDocument/2006/customXml" ds:itemID="{D91B3CEB-6F85-41C6-BA0B-35267D40263A}"/>
</file>

<file path=customXml/itemProps2.xml><?xml version="1.0" encoding="utf-8"?>
<ds:datastoreItem xmlns:ds="http://schemas.openxmlformats.org/officeDocument/2006/customXml" ds:itemID="{17FD86BD-CA5C-4DAE-8A23-D1936DEA9DDE}"/>
</file>

<file path=customXml/itemProps3.xml><?xml version="1.0" encoding="utf-8"?>
<ds:datastoreItem xmlns:ds="http://schemas.openxmlformats.org/officeDocument/2006/customXml" ds:itemID="{6652A21B-EB38-40DA-BE7F-326099C5689E}"/>
</file>

<file path=docProps/app.xml><?xml version="1.0" encoding="utf-8"?>
<Properties xmlns="http://schemas.openxmlformats.org/officeDocument/2006/extended-properties" xmlns:vt="http://schemas.openxmlformats.org/officeDocument/2006/docPropsVTypes">
  <TotalTime>0</TotalTime>
  <Words>696</Words>
  <Application>Microsoft Office PowerPoint</Application>
  <PresentationFormat>Custom</PresentationFormat>
  <Paragraphs>116</Paragraphs>
  <Slides>28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Manrope</vt:lpstr>
      <vt:lpstr>Avenir</vt:lpstr>
      <vt:lpstr>Calibri</vt:lpstr>
      <vt:lpstr>Manrope Light</vt:lpstr>
      <vt:lpstr>Arial</vt:lpstr>
      <vt:lpstr>Manrope Bold</vt:lpstr>
      <vt:lpstr>Avenir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Erosion KS3</dc:title>
  <cp:lastModifiedBy>Blair Watson</cp:lastModifiedBy>
  <cp:revision>2</cp:revision>
  <dcterms:created xsi:type="dcterms:W3CDTF">2006-08-16T00:00:00Z</dcterms:created>
  <dcterms:modified xsi:type="dcterms:W3CDTF">2024-12-18T09:47:14Z</dcterms:modified>
  <dc:identifier>DAGXGTaywNo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0x0101004F6547ABFBE2F242AFD879277661EA10</vt:lpwstr>
  </property>
</Properties>
</file>